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1" r:id="rId4"/>
    <p:sldId id="262" r:id="rId5"/>
    <p:sldId id="265" r:id="rId6"/>
    <p:sldId id="266" r:id="rId7"/>
    <p:sldId id="267" r:id="rId8"/>
    <p:sldId id="268" r:id="rId9"/>
    <p:sldId id="269" r:id="rId10"/>
    <p:sldId id="270" r:id="rId11"/>
    <p:sldId id="271" r:id="rId12"/>
    <p:sldId id="272" r:id="rId13"/>
    <p:sldId id="273" r:id="rId14"/>
    <p:sldId id="278" r:id="rId15"/>
    <p:sldId id="274" r:id="rId16"/>
    <p:sldId id="275" r:id="rId17"/>
    <p:sldId id="277"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110" d="100"/>
          <a:sy n="110" d="100"/>
        </p:scale>
        <p:origin x="-540" y="-4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6356D-7B3A-47BA-8EEF-2257A406181C}" type="datetimeFigureOut">
              <a:rPr lang="tr-TR" smtClean="0"/>
              <a:pPr/>
              <a:t>11.04.2019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B2490-3CB1-4B02-9068-B3F1214FFAD6}" type="slidenum">
              <a:rPr lang="tr-TR" smtClean="0"/>
              <a:pPr/>
              <a:t>‹#›</a:t>
            </a:fld>
            <a:endParaRPr lang="tr-TR"/>
          </a:p>
        </p:txBody>
      </p:sp>
    </p:spTree>
    <p:extLst>
      <p:ext uri="{BB962C8B-B14F-4D97-AF65-F5344CB8AC3E}">
        <p14:creationId xmlns:p14="http://schemas.microsoft.com/office/powerpoint/2010/main" xmlns="" val="127107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E6C6AA8-DE9D-484D-B64C-E32F1913BB30}" type="slidenum">
              <a:rPr lang="tr-TR" smtClean="0"/>
              <a:pPr/>
              <a:t>2</a:t>
            </a:fld>
            <a:endParaRPr lang="tr-TR"/>
          </a:p>
        </p:txBody>
      </p:sp>
    </p:spTree>
    <p:extLst>
      <p:ext uri="{BB962C8B-B14F-4D97-AF65-F5344CB8AC3E}">
        <p14:creationId xmlns:p14="http://schemas.microsoft.com/office/powerpoint/2010/main" xmlns="" val="205773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228919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198568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283395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425172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420001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279657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427249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360086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325580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25444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B56CC97-AF45-4D84-A5B4-703D871D6293}" type="datetimeFigureOut">
              <a:rPr lang="tr-TR" smtClean="0"/>
              <a:pPr/>
              <a:t>11.04.2019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219975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6CC97-AF45-4D84-A5B4-703D871D6293}" type="datetimeFigureOut">
              <a:rPr lang="tr-TR" smtClean="0"/>
              <a:pPr/>
              <a:t>11.04.2019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8A738-F5A8-4BD3-B765-00A17F825126}" type="slidenum">
              <a:rPr lang="tr-TR" smtClean="0"/>
              <a:pPr/>
              <a:t>‹#›</a:t>
            </a:fld>
            <a:endParaRPr lang="tr-TR"/>
          </a:p>
        </p:txBody>
      </p:sp>
    </p:spTree>
    <p:extLst>
      <p:ext uri="{BB962C8B-B14F-4D97-AF65-F5344CB8AC3E}">
        <p14:creationId xmlns:p14="http://schemas.microsoft.com/office/powerpoint/2010/main" xmlns="" val="281550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1 Dikdörtgen"/>
          <p:cNvSpPr/>
          <p:nvPr/>
        </p:nvSpPr>
        <p:spPr>
          <a:xfrm>
            <a:off x="1604513" y="5228410"/>
            <a:ext cx="10127411" cy="584775"/>
          </a:xfrm>
          <a:prstGeom prst="rect">
            <a:avLst/>
          </a:prstGeom>
        </p:spPr>
        <p:txBody>
          <a:bodyPr wrap="square">
            <a:spAutoFit/>
          </a:bodyPr>
          <a:lstStyle/>
          <a:p>
            <a:r>
              <a:rPr lang="tr-TR" altLang="tr-TR" sz="3200" b="1" dirty="0" smtClean="0">
                <a:solidFill>
                  <a:schemeClr val="bg1"/>
                </a:solidFill>
                <a:latin typeface="Times New Roman" pitchFamily="18" charset="0"/>
                <a:cs typeface="Times New Roman" pitchFamily="18" charset="0"/>
              </a:rPr>
              <a:t>YENİLENEN PSİKOSOSYAL DESTEK PROGRAMI</a:t>
            </a:r>
            <a:endParaRPr lang="tr-TR" sz="3200" b="1" dirty="0"/>
          </a:p>
        </p:txBody>
      </p:sp>
    </p:spTree>
    <p:extLst>
      <p:ext uri="{BB962C8B-B14F-4D97-AF65-F5344CB8AC3E}">
        <p14:creationId xmlns:p14="http://schemas.microsoft.com/office/powerpoint/2010/main" xmlns="" val="2163940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8321" y="-187768"/>
            <a:ext cx="10515600" cy="1325563"/>
          </a:xfrm>
        </p:spPr>
        <p:txBody>
          <a:bodyPr>
            <a:normAutofit/>
          </a:bodyPr>
          <a:lstStyle/>
          <a:p>
            <a:pPr algn="ctr"/>
            <a:r>
              <a:rPr lang="tr-TR" sz="2200" b="1" dirty="0">
                <a:solidFill>
                  <a:schemeClr val="bg1"/>
                </a:solidFill>
                <a:latin typeface="Times New Roman" panose="02020603050405020304" pitchFamily="18" charset="0"/>
                <a:cs typeface="Times New Roman" panose="02020603050405020304" pitchFamily="18" charset="0"/>
              </a:rPr>
              <a:t>ETKİNLİKLER UYGULANIRKEN DİKKAT EDİLECEK</a:t>
            </a:r>
            <a:br>
              <a:rPr lang="tr-TR" sz="2200" b="1" dirty="0">
                <a:solidFill>
                  <a:schemeClr val="bg1"/>
                </a:solidFill>
                <a:latin typeface="Times New Roman" panose="02020603050405020304" pitchFamily="18" charset="0"/>
                <a:cs typeface="Times New Roman" panose="02020603050405020304" pitchFamily="18" charset="0"/>
              </a:rPr>
            </a:br>
            <a:r>
              <a:rPr lang="tr-TR" sz="2200" b="1" dirty="0">
                <a:solidFill>
                  <a:schemeClr val="bg1"/>
                </a:solidFill>
                <a:latin typeface="Times New Roman" panose="02020603050405020304" pitchFamily="18" charset="0"/>
                <a:cs typeface="Times New Roman" panose="02020603050405020304" pitchFamily="18" charset="0"/>
              </a:rPr>
              <a:t> NOKTALAR </a:t>
            </a:r>
            <a:endParaRPr lang="tr-TR" sz="2200" dirty="0"/>
          </a:p>
        </p:txBody>
      </p:sp>
      <p:sp>
        <p:nvSpPr>
          <p:cNvPr id="3" name="İçerik Yer Tutucusu 2"/>
          <p:cNvSpPr>
            <a:spLocks noGrp="1"/>
          </p:cNvSpPr>
          <p:nvPr>
            <p:ph idx="1"/>
          </p:nvPr>
        </p:nvSpPr>
        <p:spPr/>
        <p:txBody>
          <a:bodyPr/>
          <a:lstStyle/>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Uygulayıcı, mümkün olduğunca etkinlik sırasında yüzü öğrencilere dönük biçimde konuşmalıdır.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Uygulama sırasında uygulayıcı, etkinliğin içeriğine göre jest, mimik, ses tonu gibi vurgulamalara dikkat ederek etkinlik sürecini etkili bir biçimde yürütmelidir.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Etkinlik uygulanırken akış sürecine bağlı kalınmalı, ancak gerekli durumlarda etkinlik akışında yer almayan ek bilgi ve açıklamalar yapılmalıdır. </a:t>
            </a:r>
          </a:p>
          <a:p>
            <a:endParaRPr lang="tr-TR" dirty="0"/>
          </a:p>
        </p:txBody>
      </p:sp>
    </p:spTree>
    <p:extLst>
      <p:ext uri="{BB962C8B-B14F-4D97-AF65-F5344CB8AC3E}">
        <p14:creationId xmlns:p14="http://schemas.microsoft.com/office/powerpoint/2010/main" xmlns="" val="1068381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6326"/>
            <a:ext cx="10515600" cy="1169581"/>
          </a:xfrm>
        </p:spPr>
        <p:txBody>
          <a:bodyPr>
            <a:normAutofit/>
          </a:bodyPr>
          <a:lstStyle/>
          <a:p>
            <a:pPr algn="ctr"/>
            <a:r>
              <a:rPr lang="tr-TR" sz="2200" b="1" dirty="0">
                <a:solidFill>
                  <a:schemeClr val="bg1"/>
                </a:solidFill>
                <a:latin typeface="Times New Roman" panose="02020603050405020304" pitchFamily="18" charset="0"/>
                <a:cs typeface="Times New Roman" panose="02020603050405020304" pitchFamily="18" charset="0"/>
              </a:rPr>
              <a:t>ETKİNLİKLER UYGULANIRKEN DİKKAT EDİLECEK</a:t>
            </a:r>
            <a:br>
              <a:rPr lang="tr-TR" sz="2200" b="1" dirty="0">
                <a:solidFill>
                  <a:schemeClr val="bg1"/>
                </a:solidFill>
                <a:latin typeface="Times New Roman" panose="02020603050405020304" pitchFamily="18" charset="0"/>
                <a:cs typeface="Times New Roman" panose="02020603050405020304" pitchFamily="18" charset="0"/>
              </a:rPr>
            </a:br>
            <a:r>
              <a:rPr lang="tr-TR" sz="2200" b="1" dirty="0">
                <a:solidFill>
                  <a:schemeClr val="bg1"/>
                </a:solidFill>
                <a:latin typeface="Times New Roman" panose="02020603050405020304" pitchFamily="18" charset="0"/>
                <a:cs typeface="Times New Roman" panose="02020603050405020304" pitchFamily="18" charset="0"/>
              </a:rPr>
              <a:t> NOKTALAR </a:t>
            </a:r>
            <a:endParaRPr lang="tr-TR" sz="2200" dirty="0"/>
          </a:p>
        </p:txBody>
      </p:sp>
      <p:sp>
        <p:nvSpPr>
          <p:cNvPr id="3" name="İçerik Yer Tutucusu 2"/>
          <p:cNvSpPr>
            <a:spLocks noGrp="1"/>
          </p:cNvSpPr>
          <p:nvPr>
            <p:ph idx="1"/>
          </p:nvPr>
        </p:nvSpPr>
        <p:spPr>
          <a:xfrm>
            <a:off x="838200" y="1850065"/>
            <a:ext cx="10515600" cy="4326898"/>
          </a:xfrm>
        </p:spPr>
        <p:txBody>
          <a:bodyPr>
            <a:normAutofit/>
          </a:bodyPr>
          <a:lstStyle/>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Etkinlik uygulanırken öğrencilerin paylaşımlarında gönüllülük esastır. Öğrenciler katılımları için zorlanmamalı ve açık uçlu sorularla teşvik edilmelidir.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Öğrencilerin ifade ettikleri duygu ve düşünceler, kullandıkları başa çıkma yöntemleri vurgulanmalı, gerekirse herkesin görebilmesi için tahtaya yazılmalıdır.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İfade edilen duyguların çeşitliliği ve farklılıkları kabul edilmelidir. Öğrencilerin, birbirlerinin paylaşımları ve duyguları ile ilgili olumsuz yorumlar yapmalarına izin verilmeyerek gerekli saygı ortamı sağlanmalıdır. </a:t>
            </a:r>
          </a:p>
        </p:txBody>
      </p:sp>
    </p:spTree>
    <p:extLst>
      <p:ext uri="{BB962C8B-B14F-4D97-AF65-F5344CB8AC3E}">
        <p14:creationId xmlns:p14="http://schemas.microsoft.com/office/powerpoint/2010/main" xmlns="" val="771194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82772"/>
            <a:ext cx="10515600" cy="1807535"/>
          </a:xfrm>
        </p:spPr>
        <p:txBody>
          <a:bodyPr>
            <a:normAutofit/>
          </a:bodyPr>
          <a:lstStyle/>
          <a:p>
            <a:pPr algn="ctr"/>
            <a:r>
              <a:rPr lang="tr-TR" sz="2200" b="1" dirty="0">
                <a:solidFill>
                  <a:schemeClr val="bg1"/>
                </a:solidFill>
                <a:latin typeface="Times New Roman" panose="02020603050405020304" pitchFamily="18" charset="0"/>
                <a:cs typeface="Times New Roman" panose="02020603050405020304" pitchFamily="18" charset="0"/>
              </a:rPr>
              <a:t>ETKİNLİKLER UYGULANIRKEN DİKKAT EDİLECEK</a:t>
            </a:r>
            <a:br>
              <a:rPr lang="tr-TR" sz="2200" b="1" dirty="0">
                <a:solidFill>
                  <a:schemeClr val="bg1"/>
                </a:solidFill>
                <a:latin typeface="Times New Roman" panose="02020603050405020304" pitchFamily="18" charset="0"/>
                <a:cs typeface="Times New Roman" panose="02020603050405020304" pitchFamily="18" charset="0"/>
              </a:rPr>
            </a:br>
            <a:r>
              <a:rPr lang="tr-TR" sz="2200" b="1" dirty="0">
                <a:solidFill>
                  <a:schemeClr val="bg1"/>
                </a:solidFill>
                <a:latin typeface="Times New Roman" panose="02020603050405020304" pitchFamily="18" charset="0"/>
                <a:cs typeface="Times New Roman" panose="02020603050405020304" pitchFamily="18" charset="0"/>
              </a:rPr>
              <a:t> NOKTALAR </a:t>
            </a:r>
            <a:endParaRPr lang="tr-TR" sz="2200" dirty="0"/>
          </a:p>
        </p:txBody>
      </p:sp>
      <p:sp>
        <p:nvSpPr>
          <p:cNvPr id="3" name="İçerik Yer Tutucusu 2"/>
          <p:cNvSpPr>
            <a:spLocks noGrp="1"/>
          </p:cNvSpPr>
          <p:nvPr>
            <p:ph idx="1"/>
          </p:nvPr>
        </p:nvSpPr>
        <p:spPr>
          <a:xfrm>
            <a:off x="838200" y="1424763"/>
            <a:ext cx="10515600" cy="4752200"/>
          </a:xfrm>
        </p:spPr>
        <p:txBody>
          <a:bodyPr/>
          <a:lstStyle/>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Uygulayıcı, yapılacak etkinliğe başlamadan önce öğrencilere aşağıdaki bilgilendirme metninde belirtilen biçimde ya da buna benzer bir açıklama yapmalıdır; “Zaman zaman karşılaştığımız bazı olaylar bizi zorlayabilir, üzebilir, kendimizi mutsuz ve güçsüz hissettirebilir. Bunlar normal tepkilerdir, diğer çocuklar da bu şekilde hissedebilir. Bugün birlikte yapacağımız etkinlikte/uygulamada bu tür üzücü olaylarla karşılaştığımızda kendimizi daha mutlu ve güçlü hissetmemiz için neler yapabileceğimizi öğrenmeye çalışacağız.”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Bu açıklama öğrencilerin gelişim dönemleri ve bilişsel düzeyleri göz önünde bulundurularak uyarlanabilir. </a:t>
            </a:r>
          </a:p>
          <a:p>
            <a:pPr marL="0" indent="0" algn="just">
              <a:buNone/>
            </a:pPr>
            <a:endParaRPr lang="tr-TR" dirty="0"/>
          </a:p>
          <a:p>
            <a:endParaRPr lang="tr-TR" dirty="0"/>
          </a:p>
        </p:txBody>
      </p:sp>
    </p:spTree>
    <p:extLst>
      <p:ext uri="{BB962C8B-B14F-4D97-AF65-F5344CB8AC3E}">
        <p14:creationId xmlns:p14="http://schemas.microsoft.com/office/powerpoint/2010/main" xmlns="" val="3712463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336624"/>
          </a:xfrm>
        </p:spPr>
        <p:txBody>
          <a:bodyPr>
            <a:noAutofit/>
          </a:bodyPr>
          <a:lstStyle/>
          <a:p>
            <a:pPr algn="ctr"/>
            <a:r>
              <a:rPr lang="tr-TR" sz="2200" b="1" dirty="0">
                <a:solidFill>
                  <a:schemeClr val="bg1"/>
                </a:solidFill>
                <a:latin typeface="Times New Roman" panose="02020603050405020304" pitchFamily="18" charset="0"/>
                <a:cs typeface="Times New Roman" panose="02020603050405020304" pitchFamily="18" charset="0"/>
              </a:rPr>
              <a:t>ETKİNLİKLER UYGULANIRKEN DİKKAT EDİLECEK</a:t>
            </a:r>
            <a:br>
              <a:rPr lang="tr-TR" sz="2200" b="1" dirty="0">
                <a:solidFill>
                  <a:schemeClr val="bg1"/>
                </a:solidFill>
                <a:latin typeface="Times New Roman" panose="02020603050405020304" pitchFamily="18" charset="0"/>
                <a:cs typeface="Times New Roman" panose="02020603050405020304" pitchFamily="18" charset="0"/>
              </a:rPr>
            </a:br>
            <a:r>
              <a:rPr lang="tr-TR" sz="2200" b="1" dirty="0">
                <a:solidFill>
                  <a:schemeClr val="bg1"/>
                </a:solidFill>
                <a:latin typeface="Times New Roman" panose="02020603050405020304" pitchFamily="18" charset="0"/>
                <a:cs typeface="Times New Roman" panose="02020603050405020304" pitchFamily="18" charset="0"/>
              </a:rPr>
              <a:t> NOKTALAR </a:t>
            </a:r>
            <a:endParaRPr lang="tr-TR" sz="2200" dirty="0"/>
          </a:p>
        </p:txBody>
      </p:sp>
      <p:sp>
        <p:nvSpPr>
          <p:cNvPr id="3" name="İçerik Yer Tutucusu 2"/>
          <p:cNvSpPr>
            <a:spLocks noGrp="1"/>
          </p:cNvSpPr>
          <p:nvPr>
            <p:ph idx="1"/>
          </p:nvPr>
        </p:nvSpPr>
        <p:spPr>
          <a:xfrm>
            <a:off x="838200" y="1552353"/>
            <a:ext cx="10515600" cy="4624610"/>
          </a:xfrm>
        </p:spPr>
        <p:txBody>
          <a:bodyPr>
            <a:normAutofit fontScale="92500" lnSpcReduction="20000"/>
          </a:bodyPr>
          <a:lstStyle/>
          <a:p>
            <a:pPr algn="just">
              <a:lnSpc>
                <a:spcPct val="170000"/>
              </a:lnSpc>
              <a:buFont typeface="Wingdings" panose="05000000000000000000" pitchFamily="2" charset="2"/>
              <a:buChar char="ü"/>
            </a:pPr>
            <a:r>
              <a:rPr lang="tr-TR" sz="2200" dirty="0">
                <a:latin typeface="Times New Roman" panose="02020603050405020304" pitchFamily="18" charset="0"/>
                <a:cs typeface="Times New Roman" panose="02020603050405020304" pitchFamily="18" charset="0"/>
              </a:rPr>
              <a:t>Etkinlikler sırasında paylaşımda bulunan öğrencilerin duyguları onaylanmalıdır. “Bu hissettiğin duygular çok doğal ve normal” gibi tepkiler verilebilir. </a:t>
            </a:r>
          </a:p>
          <a:p>
            <a:pPr algn="just">
              <a:lnSpc>
                <a:spcPct val="170000"/>
              </a:lnSpc>
              <a:buFont typeface="Wingdings" panose="05000000000000000000" pitchFamily="2" charset="2"/>
              <a:buChar char="ü"/>
            </a:pPr>
            <a:r>
              <a:rPr lang="tr-TR" sz="2200" dirty="0">
                <a:latin typeface="Times New Roman" panose="02020603050405020304" pitchFamily="18" charset="0"/>
                <a:cs typeface="Times New Roman" panose="02020603050405020304" pitchFamily="18" charset="0"/>
              </a:rPr>
              <a:t>Etkinlikler sırasında yapılan resim, bir iletişim aracıdır. Çocuğun duygu ve düşüncelerinin tamamını yansıtmaz. Tek bir resimden yola çıkarak yorum yapılmamalı ve yapılmasına izin verilmemelidir. Eğer resim hakkında konuşmak istenirse, çocuğa resmin ne ifade ettiğini sormak onu daha iyi anlamanıza yardımcı olacaktır. </a:t>
            </a:r>
          </a:p>
          <a:p>
            <a:pPr algn="just">
              <a:lnSpc>
                <a:spcPct val="170000"/>
              </a:lnSpc>
              <a:buFont typeface="Wingdings" panose="05000000000000000000" pitchFamily="2" charset="2"/>
              <a:buChar char="ü"/>
            </a:pPr>
            <a:r>
              <a:rPr lang="tr-TR" sz="2200" dirty="0">
                <a:latin typeface="Times New Roman" panose="02020603050405020304" pitchFamily="18" charset="0"/>
                <a:cs typeface="Times New Roman" panose="02020603050405020304" pitchFamily="18" charset="0"/>
              </a:rPr>
              <a:t>Çocuklara, resim yaparken amacın güzel resim yapmak değil, duygu ve düşüncelerini kendileri açısından ifade etmek olduğu belirtilmelidir. Somut olarak belli bir şeye benzemesinin bile gerekmediği vurgulanmalıdır. </a:t>
            </a:r>
          </a:p>
          <a:p>
            <a:endParaRPr lang="tr-TR" dirty="0"/>
          </a:p>
        </p:txBody>
      </p:sp>
    </p:spTree>
    <p:extLst>
      <p:ext uri="{BB962C8B-B14F-4D97-AF65-F5344CB8AC3E}">
        <p14:creationId xmlns:p14="http://schemas.microsoft.com/office/powerpoint/2010/main" xmlns="" val="1456779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06032" y="195004"/>
            <a:ext cx="10515600" cy="740661"/>
          </a:xfrm>
        </p:spPr>
        <p:txBody>
          <a:bodyPr>
            <a:normAutofit/>
          </a:bodyPr>
          <a:lstStyle/>
          <a:p>
            <a:pPr algn="ctr"/>
            <a:r>
              <a:rPr lang="tr-TR" sz="2200" b="1" dirty="0">
                <a:solidFill>
                  <a:schemeClr val="bg1"/>
                </a:solidFill>
                <a:latin typeface="Times New Roman" panose="02020603050405020304" pitchFamily="18" charset="0"/>
                <a:cs typeface="Times New Roman" panose="02020603050405020304" pitchFamily="18" charset="0"/>
              </a:rPr>
              <a:t>ETKİNLİKLER UYGULANIRKEN DİKKAT EDİLECEK</a:t>
            </a:r>
            <a:br>
              <a:rPr lang="tr-TR" sz="2200" b="1" dirty="0">
                <a:solidFill>
                  <a:schemeClr val="bg1"/>
                </a:solidFill>
                <a:latin typeface="Times New Roman" panose="02020603050405020304" pitchFamily="18" charset="0"/>
                <a:cs typeface="Times New Roman" panose="02020603050405020304" pitchFamily="18" charset="0"/>
              </a:rPr>
            </a:br>
            <a:r>
              <a:rPr lang="tr-TR" sz="2200" b="1" dirty="0">
                <a:solidFill>
                  <a:schemeClr val="bg1"/>
                </a:solidFill>
                <a:latin typeface="Times New Roman" panose="02020603050405020304" pitchFamily="18" charset="0"/>
                <a:cs typeface="Times New Roman" panose="02020603050405020304" pitchFamily="18" charset="0"/>
              </a:rPr>
              <a:t> NOKTALAR </a:t>
            </a:r>
            <a:endParaRPr lang="tr-TR" sz="2200" dirty="0"/>
          </a:p>
        </p:txBody>
      </p:sp>
      <p:sp>
        <p:nvSpPr>
          <p:cNvPr id="3" name="İçerik Yer Tutucusu 2"/>
          <p:cNvSpPr>
            <a:spLocks noGrp="1"/>
          </p:cNvSpPr>
          <p:nvPr>
            <p:ph idx="1"/>
          </p:nvPr>
        </p:nvSpPr>
        <p:spPr/>
        <p:txBody>
          <a:bodyPr>
            <a:normAutofit/>
          </a:bodyPr>
          <a:lstStyle/>
          <a:p>
            <a:pPr algn="just">
              <a:lnSpc>
                <a:spcPct val="17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Her türlü çizime izin verilmeli, somut ya da soyut tüm resimler kabul edilmelidir. </a:t>
            </a:r>
          </a:p>
          <a:p>
            <a:pPr algn="just">
              <a:lnSpc>
                <a:spcPct val="17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Öğrencilerin yaptıkları resimlerde gelişim dönemine uygun olmayan, dikkat çeken, olumsuz içeriklerle karşılaşılırsa okul rehberlik öğretmenine bilgi verilmelidir. </a:t>
            </a:r>
          </a:p>
          <a:p>
            <a:pPr algn="just">
              <a:lnSpc>
                <a:spcPct val="17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Çocuklar resim yaparken uygulayıcı, aralarında dolaşmalı, resmi çizmeye teşvik etmeli, ancak çizmek istemeyen çocuklar olursa ısrarcı olmamalıdır. </a:t>
            </a:r>
          </a:p>
          <a:p>
            <a:pPr algn="just">
              <a:lnSpc>
                <a:spcPct val="17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Çocukların resimlerini saklama, çöpe atma ya da hiç kimseye göstermeme hakkına sahip olduğu unutulmamalıdır. </a:t>
            </a:r>
          </a:p>
          <a:p>
            <a:endParaRPr lang="tr-TR" dirty="0"/>
          </a:p>
        </p:txBody>
      </p:sp>
    </p:spTree>
    <p:extLst>
      <p:ext uri="{BB962C8B-B14F-4D97-AF65-F5344CB8AC3E}">
        <p14:creationId xmlns:p14="http://schemas.microsoft.com/office/powerpoint/2010/main" xmlns="" val="2778905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27298" y="152474"/>
            <a:ext cx="10515600" cy="698131"/>
          </a:xfrm>
        </p:spPr>
        <p:txBody>
          <a:bodyPr>
            <a:normAutofit/>
          </a:bodyPr>
          <a:lstStyle/>
          <a:p>
            <a:pPr algn="ctr"/>
            <a:r>
              <a:rPr lang="tr-TR" sz="2200" b="1" dirty="0">
                <a:solidFill>
                  <a:schemeClr val="bg1"/>
                </a:solidFill>
                <a:latin typeface="Times New Roman" panose="02020603050405020304" pitchFamily="18" charset="0"/>
                <a:cs typeface="Times New Roman" panose="02020603050405020304" pitchFamily="18" charset="0"/>
              </a:rPr>
              <a:t>ETKİNLİKLER UYGULANIRKEN DİKKAT EDİLECEK</a:t>
            </a:r>
            <a:br>
              <a:rPr lang="tr-TR" sz="2200" b="1" dirty="0">
                <a:solidFill>
                  <a:schemeClr val="bg1"/>
                </a:solidFill>
                <a:latin typeface="Times New Roman" panose="02020603050405020304" pitchFamily="18" charset="0"/>
                <a:cs typeface="Times New Roman" panose="02020603050405020304" pitchFamily="18" charset="0"/>
              </a:rPr>
            </a:br>
            <a:r>
              <a:rPr lang="tr-TR" sz="2200" b="1" dirty="0">
                <a:solidFill>
                  <a:schemeClr val="bg1"/>
                </a:solidFill>
                <a:latin typeface="Times New Roman" panose="02020603050405020304" pitchFamily="18" charset="0"/>
                <a:cs typeface="Times New Roman" panose="02020603050405020304" pitchFamily="18" charset="0"/>
              </a:rPr>
              <a:t> NOKTALAR </a:t>
            </a:r>
            <a:endParaRPr lang="tr-TR" sz="2200" dirty="0"/>
          </a:p>
        </p:txBody>
      </p:sp>
      <p:sp>
        <p:nvSpPr>
          <p:cNvPr id="3" name="İçerik Yer Tutucusu 2"/>
          <p:cNvSpPr>
            <a:spLocks noGrp="1"/>
          </p:cNvSpPr>
          <p:nvPr>
            <p:ph idx="1"/>
          </p:nvPr>
        </p:nvSpPr>
        <p:spPr>
          <a:xfrm>
            <a:off x="838200" y="1477926"/>
            <a:ext cx="10515600" cy="4699037"/>
          </a:xfrm>
        </p:spPr>
        <p:txBody>
          <a:bodyPr>
            <a:normAutofit/>
          </a:bodyPr>
          <a:lstStyle/>
          <a:p>
            <a:pPr algn="just">
              <a:lnSpc>
                <a:spcPct val="17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Etkinliği bitirmeden önce öğrencilere, sormak ya da eklemek istedikleri bir nokta olup olmadığı sorulmalıdır. </a:t>
            </a:r>
          </a:p>
          <a:p>
            <a:pPr algn="just">
              <a:lnSpc>
                <a:spcPct val="17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Öğrencilere, uygulanan etkinlik konuları ve benzeri konularda her zaman sizinle konuşabilecekleri söylenmelidir.</a:t>
            </a:r>
          </a:p>
          <a:p>
            <a:pPr algn="just">
              <a:lnSpc>
                <a:spcPct val="17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Uygulanan etkinliklerden sonra öğrencinin sınıf içi performansı, okula devamı ya da davranışlarını etkileyen herhangi bir değişiklik olup olmadığı gözlemlenmelidir. Gerekli durumlar okul rehberlik öğretmeniyle paylaşılmalıdır. </a:t>
            </a:r>
          </a:p>
          <a:p>
            <a:endParaRPr lang="tr-TR" dirty="0"/>
          </a:p>
        </p:txBody>
      </p:sp>
    </p:spTree>
    <p:extLst>
      <p:ext uri="{BB962C8B-B14F-4D97-AF65-F5344CB8AC3E}">
        <p14:creationId xmlns:p14="http://schemas.microsoft.com/office/powerpoint/2010/main" xmlns="" val="2416884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1020726"/>
          </a:xfrm>
        </p:spPr>
        <p:txBody>
          <a:bodyPr>
            <a:normAutofit/>
          </a:bodyPr>
          <a:lstStyle/>
          <a:p>
            <a:pPr algn="ctr"/>
            <a:r>
              <a:rPr lang="tr-TR" sz="2200" b="1" dirty="0">
                <a:solidFill>
                  <a:schemeClr val="bg1"/>
                </a:solidFill>
                <a:latin typeface="Times New Roman" panose="02020603050405020304" pitchFamily="18" charset="0"/>
                <a:cs typeface="Times New Roman" panose="02020603050405020304" pitchFamily="18" charset="0"/>
              </a:rPr>
              <a:t>ETKİNLİKLER UYGULANIRKEN DİKKAT EDİLECEK</a:t>
            </a:r>
            <a:br>
              <a:rPr lang="tr-TR" sz="2200" b="1" dirty="0">
                <a:solidFill>
                  <a:schemeClr val="bg1"/>
                </a:solidFill>
                <a:latin typeface="Times New Roman" panose="02020603050405020304" pitchFamily="18" charset="0"/>
                <a:cs typeface="Times New Roman" panose="02020603050405020304" pitchFamily="18" charset="0"/>
              </a:rPr>
            </a:br>
            <a:r>
              <a:rPr lang="tr-TR" sz="2200" b="1" dirty="0">
                <a:solidFill>
                  <a:schemeClr val="bg1"/>
                </a:solidFill>
                <a:latin typeface="Times New Roman" panose="02020603050405020304" pitchFamily="18" charset="0"/>
                <a:cs typeface="Times New Roman" panose="02020603050405020304" pitchFamily="18" charset="0"/>
              </a:rPr>
              <a:t> NOKTALAR </a:t>
            </a:r>
            <a:endParaRPr lang="tr-TR" sz="2200" dirty="0"/>
          </a:p>
        </p:txBody>
      </p:sp>
      <p:sp>
        <p:nvSpPr>
          <p:cNvPr id="3" name="İçerik Yer Tutucusu 2"/>
          <p:cNvSpPr>
            <a:spLocks noGrp="1"/>
          </p:cNvSpPr>
          <p:nvPr>
            <p:ph idx="1"/>
          </p:nvPr>
        </p:nvSpPr>
        <p:spPr>
          <a:xfrm>
            <a:off x="1003300" y="1400913"/>
            <a:ext cx="10515600" cy="4351338"/>
          </a:xfrm>
        </p:spPr>
        <p:txBody>
          <a:bodyPr>
            <a:noAutofit/>
          </a:bodyPr>
          <a:lstStyle/>
          <a:p>
            <a:pPr algn="just">
              <a:lnSpc>
                <a:spcPct val="17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Etkinlikte hedeflenen kazanımları pekiştireceği düşünülen durumlarda, uygulanan bölgenin kültürel, sosyal özellikleri düşünülerek, materyal içeriğine eklemeler yapılabilir ve verilen örnekler bölgeye göre uyarlanabilir. </a:t>
            </a:r>
          </a:p>
          <a:p>
            <a:pPr algn="just">
              <a:lnSpc>
                <a:spcPct val="17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Bazı etkinliklerde katılımcıların tepkileri beklenmedik ve akışı bozabilecek nitelikte olabilir. Bu gibi durumlarda uygun bir dille etkinlik sonrası bireysel görüşülebileceği belirtilerek etkinliğe devam edilmelidir. </a:t>
            </a:r>
          </a:p>
          <a:p>
            <a:pPr algn="just">
              <a:lnSpc>
                <a:spcPct val="17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Cinsel istismar travması ile ilgili öğrenci etkinlikleri uygulanmadan önce veli oturumu uygulanmalıdır. </a:t>
            </a:r>
          </a:p>
        </p:txBody>
      </p:sp>
    </p:spTree>
    <p:extLst>
      <p:ext uri="{BB962C8B-B14F-4D97-AF65-F5344CB8AC3E}">
        <p14:creationId xmlns:p14="http://schemas.microsoft.com/office/powerpoint/2010/main" xmlns="" val="1406088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7B86738C-3B18-453E-8583-6F3A3B57C373}" type="slidenum">
              <a:rPr lang="tr-TR" altLang="tr-TR" smtClean="0"/>
              <a:pPr>
                <a:defRPr/>
              </a:pPr>
              <a:t>17</a:t>
            </a:fld>
            <a:endParaRPr lang="tr-TR" altLang="tr-TR"/>
          </a:p>
        </p:txBody>
      </p:sp>
      <p:sp>
        <p:nvSpPr>
          <p:cNvPr id="5" name="4 Dikdörtgen"/>
          <p:cNvSpPr/>
          <p:nvPr/>
        </p:nvSpPr>
        <p:spPr>
          <a:xfrm>
            <a:off x="1657350" y="2474893"/>
            <a:ext cx="9696450" cy="2616101"/>
          </a:xfrm>
          <a:prstGeom prst="rect">
            <a:avLst/>
          </a:prstGeom>
        </p:spPr>
        <p:txBody>
          <a:bodyPr wrap="square">
            <a:spAutoFit/>
          </a:bodyPr>
          <a:lstStyle/>
          <a:p>
            <a:pPr algn="ctr"/>
            <a:r>
              <a:rPr lang="tr-TR" sz="5400" b="1" i="1" dirty="0" smtClean="0">
                <a:solidFill>
                  <a:srgbClr val="FF0000"/>
                </a:solidFill>
                <a:latin typeface="Times New Roman" panose="02020603050405020304" pitchFamily="18" charset="0"/>
                <a:cs typeface="Times New Roman" panose="02020603050405020304" pitchFamily="18" charset="0"/>
              </a:rPr>
              <a:t>TEŞEKKÜRLER</a:t>
            </a:r>
          </a:p>
          <a:p>
            <a:pPr algn="ctr"/>
            <a:endParaRPr lang="tr-TR" b="1" dirty="0" smtClean="0">
              <a:solidFill>
                <a:srgbClr val="FF0000"/>
              </a:solidFill>
              <a:latin typeface="Times New Roman" panose="02020603050405020304" pitchFamily="18" charset="0"/>
              <a:cs typeface="Times New Roman" panose="02020603050405020304" pitchFamily="18" charset="0"/>
            </a:endParaRPr>
          </a:p>
          <a:p>
            <a:pPr algn="ctr"/>
            <a:endParaRPr lang="tr-TR" b="1" dirty="0" smtClean="0">
              <a:solidFill>
                <a:srgbClr val="FF0000"/>
              </a:solidFill>
              <a:latin typeface="Times New Roman" panose="02020603050405020304" pitchFamily="18" charset="0"/>
              <a:cs typeface="Times New Roman" panose="02020603050405020304" pitchFamily="18" charset="0"/>
            </a:endParaRPr>
          </a:p>
          <a:p>
            <a:pPr algn="ctr"/>
            <a:endParaRPr lang="tr-TR" b="1" dirty="0" smtClean="0">
              <a:solidFill>
                <a:srgbClr val="FF0000"/>
              </a:solidFill>
              <a:latin typeface="Times New Roman" panose="02020603050405020304" pitchFamily="18" charset="0"/>
              <a:cs typeface="Times New Roman" panose="02020603050405020304" pitchFamily="18" charset="0"/>
            </a:endParaRPr>
          </a:p>
          <a:p>
            <a:pPr algn="ctr"/>
            <a:r>
              <a:rPr lang="tr-TR" sz="2800" b="1" i="1" dirty="0" smtClean="0">
                <a:solidFill>
                  <a:srgbClr val="FF0000"/>
                </a:solidFill>
                <a:latin typeface="Times New Roman" panose="02020603050405020304" pitchFamily="18" charset="0"/>
                <a:cs typeface="Times New Roman" panose="02020603050405020304" pitchFamily="18" charset="0"/>
              </a:rPr>
              <a:t>ÖZEL EĞİTİM VE REHBERLİK HİZMETLERİ </a:t>
            </a:r>
          </a:p>
          <a:p>
            <a:pPr algn="ctr"/>
            <a:r>
              <a:rPr lang="tr-TR" sz="2800" b="1" i="1" dirty="0" smtClean="0">
                <a:solidFill>
                  <a:srgbClr val="FF0000"/>
                </a:solidFill>
                <a:latin typeface="Times New Roman" panose="02020603050405020304" pitchFamily="18" charset="0"/>
                <a:cs typeface="Times New Roman" panose="02020603050405020304" pitchFamily="18" charset="0"/>
              </a:rPr>
              <a:t>GENEL MÜDÜRLÜĞÜ</a:t>
            </a:r>
            <a:endParaRPr lang="tr-TR"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8333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Başlık"/>
          <p:cNvSpPr>
            <a:spLocks noGrp="1"/>
          </p:cNvSpPr>
          <p:nvPr>
            <p:ph type="title"/>
          </p:nvPr>
        </p:nvSpPr>
        <p:spPr>
          <a:xfrm>
            <a:off x="3381357" y="285729"/>
            <a:ext cx="5715040" cy="349231"/>
          </a:xfrm>
        </p:spPr>
        <p:txBody>
          <a:bodyPr>
            <a:normAutofit fontScale="90000"/>
          </a:bodyPr>
          <a:lstStyle/>
          <a:p>
            <a:pPr algn="ctr" eaLnBrk="1" hangingPunct="1"/>
            <a:r>
              <a:rPr lang="tr-TR" altLang="tr-TR" sz="2000" b="1" dirty="0">
                <a:solidFill>
                  <a:schemeClr val="bg1"/>
                </a:solidFill>
                <a:latin typeface="Times New Roman" pitchFamily="18" charset="0"/>
                <a:cs typeface="Times New Roman" pitchFamily="18" charset="0"/>
              </a:rPr>
              <a:t>PROGRAMA GENEL BAKIŞ</a:t>
            </a:r>
          </a:p>
        </p:txBody>
      </p:sp>
      <p:sp>
        <p:nvSpPr>
          <p:cNvPr id="3" name="İçerik Yer Tutucusu 2"/>
          <p:cNvSpPr>
            <a:spLocks noGrp="1"/>
          </p:cNvSpPr>
          <p:nvPr>
            <p:ph idx="1"/>
          </p:nvPr>
        </p:nvSpPr>
        <p:spPr>
          <a:xfrm>
            <a:off x="36919" y="928670"/>
            <a:ext cx="11977872" cy="6242404"/>
          </a:xfrm>
        </p:spPr>
        <p:txBody>
          <a:bodyPr>
            <a:normAutofit fontScale="85000" lnSpcReduction="10000"/>
          </a:bodyPr>
          <a:lstStyle/>
          <a:p>
            <a:pPr algn="ctr">
              <a:lnSpc>
                <a:spcPct val="150000"/>
              </a:lnSpc>
              <a:spcBef>
                <a:spcPts val="0"/>
              </a:spcBef>
              <a:buNone/>
            </a:pPr>
            <a:endParaRPr lang="tr-TR" sz="1800" dirty="0">
              <a:latin typeface="Arial" panose="020B0604020202020204" pitchFamily="34" charset="0"/>
              <a:cs typeface="Arial" panose="020B0604020202020204" pitchFamily="34" charset="0"/>
            </a:endParaRPr>
          </a:p>
          <a:p>
            <a:pPr>
              <a:lnSpc>
                <a:spcPct val="150000"/>
              </a:lnSpc>
              <a:spcBef>
                <a:spcPts val="0"/>
              </a:spcBef>
              <a:buNone/>
            </a:pPr>
            <a:r>
              <a:rPr lang="tr-TR" dirty="0" smtClean="0">
                <a:latin typeface="Arial" panose="020B0604020202020204" pitchFamily="34" charset="0"/>
                <a:cs typeface="Arial" panose="020B0604020202020204" pitchFamily="34" charset="0"/>
              </a:rPr>
              <a:t>	</a:t>
            </a:r>
          </a:p>
          <a:p>
            <a:pPr>
              <a:lnSpc>
                <a:spcPct val="150000"/>
              </a:lnSpc>
              <a:spcBef>
                <a:spcPts val="0"/>
              </a:spcBef>
              <a:buNone/>
            </a:pPr>
            <a:endParaRPr lang="tr-TR" dirty="0" smtClean="0">
              <a:latin typeface="Arial" panose="020B0604020202020204" pitchFamily="34" charset="0"/>
              <a:cs typeface="Arial" panose="020B0604020202020204" pitchFamily="34" charset="0"/>
            </a:endParaRPr>
          </a:p>
          <a:p>
            <a:pPr>
              <a:lnSpc>
                <a:spcPct val="150000"/>
              </a:lnSpc>
              <a:spcBef>
                <a:spcPts val="0"/>
              </a:spcBef>
              <a:buNone/>
            </a:pPr>
            <a:endParaRPr lang="tr-TR" dirty="0" smtClean="0">
              <a:latin typeface="Arial" panose="020B0604020202020204" pitchFamily="34" charset="0"/>
              <a:cs typeface="Arial" panose="020B0604020202020204" pitchFamily="34" charset="0"/>
            </a:endParaRPr>
          </a:p>
          <a:p>
            <a:pPr>
              <a:lnSpc>
                <a:spcPct val="150000"/>
              </a:lnSpc>
              <a:spcBef>
                <a:spcPts val="0"/>
              </a:spcBef>
              <a:buNone/>
            </a:pPr>
            <a:endParaRPr lang="tr-TR" dirty="0" smtClean="0">
              <a:latin typeface="Arial" panose="020B0604020202020204" pitchFamily="34" charset="0"/>
              <a:cs typeface="Arial" panose="020B0604020202020204" pitchFamily="34" charset="0"/>
            </a:endParaRPr>
          </a:p>
          <a:p>
            <a:pPr>
              <a:lnSpc>
                <a:spcPct val="150000"/>
              </a:lnSpc>
              <a:spcBef>
                <a:spcPts val="0"/>
              </a:spcBef>
              <a:buNone/>
            </a:pPr>
            <a:endParaRPr lang="tr-TR" dirty="0" smtClean="0">
              <a:latin typeface="Arial" panose="020B0604020202020204" pitchFamily="34" charset="0"/>
              <a:cs typeface="Arial" panose="020B0604020202020204" pitchFamily="34" charset="0"/>
            </a:endParaRPr>
          </a:p>
          <a:p>
            <a:pPr>
              <a:lnSpc>
                <a:spcPct val="150000"/>
              </a:lnSpc>
              <a:spcBef>
                <a:spcPts val="0"/>
              </a:spcBef>
              <a:buNone/>
            </a:pPr>
            <a:r>
              <a:rPr lang="tr-TR" dirty="0" smtClean="0">
                <a:latin typeface="Arial" panose="020B0604020202020204" pitchFamily="34" charset="0"/>
                <a:cs typeface="Arial" panose="020B0604020202020204" pitchFamily="34" charset="0"/>
              </a:rPr>
              <a:t>		</a:t>
            </a:r>
          </a:p>
          <a:p>
            <a:pPr>
              <a:lnSpc>
                <a:spcPct val="150000"/>
              </a:lnSpc>
              <a:spcBef>
                <a:spcPts val="0"/>
              </a:spcBef>
              <a:buNone/>
            </a:pPr>
            <a:r>
              <a:rPr lang="tr-TR" dirty="0" smtClean="0">
                <a:latin typeface="Arial" panose="020B0604020202020204" pitchFamily="34" charset="0"/>
                <a:cs typeface="Arial" panose="020B0604020202020204" pitchFamily="34" charset="0"/>
              </a:rPr>
              <a:t>				</a:t>
            </a:r>
          </a:p>
          <a:p>
            <a:pPr>
              <a:lnSpc>
                <a:spcPct val="150000"/>
              </a:lnSpc>
              <a:spcBef>
                <a:spcPts val="0"/>
              </a:spcBef>
              <a:buNone/>
            </a:pPr>
            <a:endParaRPr lang="tr-TR" sz="1800" dirty="0">
              <a:latin typeface="Arial" panose="020B0604020202020204" pitchFamily="34" charset="0"/>
              <a:cs typeface="Arial" panose="020B0604020202020204" pitchFamily="34" charset="0"/>
            </a:endParaRPr>
          </a:p>
          <a:p>
            <a:pPr>
              <a:lnSpc>
                <a:spcPct val="150000"/>
              </a:lnSpc>
              <a:spcBef>
                <a:spcPts val="0"/>
              </a:spcBef>
              <a:buNone/>
            </a:pPr>
            <a:endParaRPr lang="tr-TR" sz="1800" dirty="0">
              <a:latin typeface="Arial" panose="020B0604020202020204" pitchFamily="34" charset="0"/>
              <a:cs typeface="Arial" panose="020B0604020202020204" pitchFamily="34" charset="0"/>
            </a:endParaRPr>
          </a:p>
          <a:p>
            <a:pPr>
              <a:lnSpc>
                <a:spcPct val="150000"/>
              </a:lnSpc>
              <a:spcBef>
                <a:spcPts val="0"/>
              </a:spcBef>
              <a:buNone/>
            </a:pPr>
            <a:endParaRPr lang="tr-TR" sz="1800" dirty="0">
              <a:latin typeface="Arial" panose="020B0604020202020204" pitchFamily="34" charset="0"/>
              <a:cs typeface="Arial" panose="020B0604020202020204" pitchFamily="34" charset="0"/>
            </a:endParaRPr>
          </a:p>
          <a:p>
            <a:pPr>
              <a:lnSpc>
                <a:spcPct val="150000"/>
              </a:lnSpc>
              <a:spcBef>
                <a:spcPts val="0"/>
              </a:spcBef>
              <a:buNone/>
            </a:pPr>
            <a:endParaRPr lang="tr-TR" sz="1800" dirty="0">
              <a:latin typeface="Arial" panose="020B0604020202020204" pitchFamily="34" charset="0"/>
              <a:cs typeface="Arial" panose="020B0604020202020204" pitchFamily="34" charset="0"/>
            </a:endParaRPr>
          </a:p>
          <a:p>
            <a:pPr>
              <a:lnSpc>
                <a:spcPct val="150000"/>
              </a:lnSpc>
              <a:spcBef>
                <a:spcPts val="0"/>
              </a:spcBef>
              <a:buNone/>
            </a:pPr>
            <a:endParaRPr lang="tr-TR" sz="1800" dirty="0">
              <a:latin typeface="Arial" panose="020B0604020202020204" pitchFamily="34" charset="0"/>
              <a:cs typeface="Arial" panose="020B0604020202020204" pitchFamily="34" charset="0"/>
            </a:endParaRPr>
          </a:p>
          <a:p>
            <a:pPr>
              <a:lnSpc>
                <a:spcPct val="150000"/>
              </a:lnSpc>
              <a:spcBef>
                <a:spcPts val="0"/>
              </a:spcBef>
              <a:buNone/>
            </a:pPr>
            <a:endParaRPr lang="tr-TR" sz="1800" dirty="0">
              <a:latin typeface="Arial" panose="020B0604020202020204" pitchFamily="34" charset="0"/>
              <a:cs typeface="Arial" panose="020B0604020202020204" pitchFamily="34" charset="0"/>
            </a:endParaRPr>
          </a:p>
          <a:p>
            <a:pPr algn="ctr">
              <a:lnSpc>
                <a:spcPct val="150000"/>
              </a:lnSpc>
              <a:spcBef>
                <a:spcPts val="0"/>
              </a:spcBef>
              <a:buNone/>
            </a:pPr>
            <a:r>
              <a:rPr lang="tr-TR" sz="1800" dirty="0">
                <a:latin typeface="Arial" panose="020B0604020202020204" pitchFamily="34" charset="0"/>
                <a:cs typeface="Arial" panose="020B0604020202020204" pitchFamily="34" charset="0"/>
              </a:rPr>
              <a:t> </a:t>
            </a:r>
          </a:p>
          <a:p>
            <a:pPr algn="ctr">
              <a:lnSpc>
                <a:spcPct val="150000"/>
              </a:lnSpc>
              <a:spcBef>
                <a:spcPts val="0"/>
              </a:spcBef>
              <a:buNone/>
            </a:pPr>
            <a:endParaRPr lang="tr-TR" sz="1800" dirty="0">
              <a:latin typeface="Arial" panose="020B0604020202020204" pitchFamily="34" charset="0"/>
              <a:cs typeface="Arial" panose="020B0604020202020204" pitchFamily="34" charset="0"/>
            </a:endParaRPr>
          </a:p>
          <a:p>
            <a:pPr algn="just">
              <a:lnSpc>
                <a:spcPct val="150000"/>
              </a:lnSpc>
              <a:spcBef>
                <a:spcPts val="0"/>
              </a:spcBef>
              <a:buNone/>
            </a:pPr>
            <a:endParaRPr lang="tr-TR" sz="18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pPr>
              <a:defRPr/>
            </a:pPr>
            <a:fld id="{7B86738C-3B18-453E-8583-6F3A3B57C373}" type="slidenum">
              <a:rPr lang="tr-TR" altLang="tr-TR" smtClean="0"/>
              <a:pPr>
                <a:defRPr/>
              </a:pPr>
              <a:t>2</a:t>
            </a:fld>
            <a:endParaRPr lang="tr-TR" altLang="tr-TR"/>
          </a:p>
        </p:txBody>
      </p:sp>
      <p:sp>
        <p:nvSpPr>
          <p:cNvPr id="7" name="Başlık 1"/>
          <p:cNvSpPr txBox="1">
            <a:spLocks/>
          </p:cNvSpPr>
          <p:nvPr/>
        </p:nvSpPr>
        <p:spPr>
          <a:xfrm>
            <a:off x="3287688" y="188641"/>
            <a:ext cx="5913546" cy="549275"/>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lgn="ctr"/>
            <a:endParaRPr lang="tr-TR" sz="3200" b="1" dirty="0">
              <a:solidFill>
                <a:schemeClr val="bg1"/>
              </a:solidFill>
              <a:latin typeface="Times New Roman" panose="02020603050405020304" pitchFamily="18" charset="0"/>
              <a:cs typeface="Times New Roman" panose="02020603050405020304" pitchFamily="18" charset="0"/>
            </a:endParaRPr>
          </a:p>
        </p:txBody>
      </p:sp>
      <p:sp>
        <p:nvSpPr>
          <p:cNvPr id="8" name="Başlık 1"/>
          <p:cNvSpPr txBox="1">
            <a:spLocks/>
          </p:cNvSpPr>
          <p:nvPr/>
        </p:nvSpPr>
        <p:spPr>
          <a:xfrm>
            <a:off x="3309919" y="142852"/>
            <a:ext cx="5857917" cy="66859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lgn="ctr"/>
            <a:endParaRPr lang="tr-TR" sz="2400" b="1" dirty="0">
              <a:solidFill>
                <a:schemeClr val="bg1"/>
              </a:solidFill>
              <a:latin typeface="Times New Roman" panose="02020603050405020304" pitchFamily="18" charset="0"/>
              <a:cs typeface="Times New Roman" panose="02020603050405020304" pitchFamily="18" charset="0"/>
            </a:endParaRPr>
          </a:p>
        </p:txBody>
      </p:sp>
      <p:sp>
        <p:nvSpPr>
          <p:cNvPr id="12" name="11 Aşağı Ok"/>
          <p:cNvSpPr/>
          <p:nvPr/>
        </p:nvSpPr>
        <p:spPr>
          <a:xfrm rot="1919573">
            <a:off x="3618518" y="1465605"/>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31" name="30 Oval"/>
          <p:cNvSpPr/>
          <p:nvPr/>
        </p:nvSpPr>
        <p:spPr>
          <a:xfrm>
            <a:off x="3296220" y="893738"/>
            <a:ext cx="5286412" cy="500066"/>
          </a:xfrm>
          <a:prstGeom prst="ellipse">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sz="1600" b="1" dirty="0">
                <a:latin typeface="Arial" panose="020B0604020202020204" pitchFamily="34" charset="0"/>
                <a:cs typeface="Arial" panose="020B0604020202020204" pitchFamily="34" charset="0"/>
              </a:rPr>
              <a:t>PSİKOSOSYAL DESTEK PROGRAMI</a:t>
            </a:r>
          </a:p>
        </p:txBody>
      </p:sp>
      <p:sp>
        <p:nvSpPr>
          <p:cNvPr id="32" name="31 Oval"/>
          <p:cNvSpPr/>
          <p:nvPr/>
        </p:nvSpPr>
        <p:spPr>
          <a:xfrm>
            <a:off x="1265815" y="1970570"/>
            <a:ext cx="3500462" cy="64294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anose="020B0604020202020204" pitchFamily="34" charset="0"/>
                <a:cs typeface="Arial" panose="020B0604020202020204" pitchFamily="34" charset="0"/>
              </a:rPr>
              <a:t>PSİKOSOSYAL ÖNLEYİCİ </a:t>
            </a:r>
          </a:p>
          <a:p>
            <a:pPr algn="ctr"/>
            <a:r>
              <a:rPr lang="tr-TR" sz="1400" b="1" dirty="0">
                <a:latin typeface="Arial" panose="020B0604020202020204" pitchFamily="34" charset="0"/>
                <a:cs typeface="Arial" panose="020B0604020202020204" pitchFamily="34" charset="0"/>
              </a:rPr>
              <a:t>DESTEK PROGRAMI </a:t>
            </a:r>
            <a:endParaRPr lang="tr-TR" sz="1400" b="1" dirty="0"/>
          </a:p>
        </p:txBody>
      </p:sp>
      <p:sp>
        <p:nvSpPr>
          <p:cNvPr id="33" name="32 Oval"/>
          <p:cNvSpPr/>
          <p:nvPr/>
        </p:nvSpPr>
        <p:spPr>
          <a:xfrm>
            <a:off x="6160713" y="1998330"/>
            <a:ext cx="4071966" cy="64294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anose="020B0604020202020204" pitchFamily="34" charset="0"/>
                <a:cs typeface="Arial" panose="020B0604020202020204" pitchFamily="34" charset="0"/>
              </a:rPr>
              <a:t>PSİKOSOSYAL GÜÇLENDİRİCİ </a:t>
            </a:r>
          </a:p>
          <a:p>
            <a:pPr algn="ctr"/>
            <a:r>
              <a:rPr lang="tr-TR" sz="1400" b="1" dirty="0">
                <a:latin typeface="Arial" panose="020B0604020202020204" pitchFamily="34" charset="0"/>
                <a:cs typeface="Arial" panose="020B0604020202020204" pitchFamily="34" charset="0"/>
              </a:rPr>
              <a:t>DESTEK PROGRAMI </a:t>
            </a:r>
            <a:endParaRPr lang="tr-TR" sz="1400" b="1" dirty="0"/>
          </a:p>
        </p:txBody>
      </p:sp>
      <p:sp>
        <p:nvSpPr>
          <p:cNvPr id="35" name="34 Aşağı Ok"/>
          <p:cNvSpPr/>
          <p:nvPr/>
        </p:nvSpPr>
        <p:spPr>
          <a:xfrm rot="19051977">
            <a:off x="7834017" y="1486680"/>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36" name="35 Aşağı Ok"/>
          <p:cNvSpPr/>
          <p:nvPr/>
        </p:nvSpPr>
        <p:spPr>
          <a:xfrm>
            <a:off x="2410374" y="2724702"/>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37" name="36 Oval"/>
          <p:cNvSpPr/>
          <p:nvPr/>
        </p:nvSpPr>
        <p:spPr>
          <a:xfrm>
            <a:off x="569979" y="3278167"/>
            <a:ext cx="3214710" cy="571504"/>
          </a:xfrm>
          <a:prstGeom prst="ellipse">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anose="020B0604020202020204" pitchFamily="34" charset="0"/>
                <a:cs typeface="Arial" panose="020B0604020202020204" pitchFamily="34" charset="0"/>
              </a:rPr>
              <a:t>ÖNLEYİCİ ETKİNLİKLER </a:t>
            </a:r>
            <a:endParaRPr lang="tr-TR" sz="1400" b="1" dirty="0"/>
          </a:p>
        </p:txBody>
      </p:sp>
      <p:sp>
        <p:nvSpPr>
          <p:cNvPr id="38" name="37 Oval"/>
          <p:cNvSpPr/>
          <p:nvPr/>
        </p:nvSpPr>
        <p:spPr>
          <a:xfrm>
            <a:off x="8677690" y="3165152"/>
            <a:ext cx="2851112" cy="571504"/>
          </a:xfrm>
          <a:prstGeom prst="ellipse">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anose="020B0604020202020204" pitchFamily="34" charset="0"/>
                <a:cs typeface="Arial" panose="020B0604020202020204" pitchFamily="34" charset="0"/>
              </a:rPr>
              <a:t>GÜÇLENDİRİCİ ETKİNLİKLER </a:t>
            </a:r>
            <a:endParaRPr lang="tr-TR" sz="1400" b="1" dirty="0"/>
          </a:p>
        </p:txBody>
      </p:sp>
      <p:sp>
        <p:nvSpPr>
          <p:cNvPr id="39" name="38 Oval"/>
          <p:cNvSpPr/>
          <p:nvPr/>
        </p:nvSpPr>
        <p:spPr>
          <a:xfrm>
            <a:off x="5643192" y="3168705"/>
            <a:ext cx="2786082" cy="571504"/>
          </a:xfrm>
          <a:prstGeom prst="ellipse">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anose="020B0604020202020204" pitchFamily="34" charset="0"/>
                <a:cs typeface="Arial" panose="020B0604020202020204" pitchFamily="34" charset="0"/>
              </a:rPr>
              <a:t>ÖNLEYİCİ ETKİNLİKLER </a:t>
            </a:r>
            <a:endParaRPr lang="tr-TR" sz="1400" b="1" dirty="0"/>
          </a:p>
        </p:txBody>
      </p:sp>
      <p:sp>
        <p:nvSpPr>
          <p:cNvPr id="40" name="39 Aşağı Ok"/>
          <p:cNvSpPr/>
          <p:nvPr/>
        </p:nvSpPr>
        <p:spPr>
          <a:xfrm rot="1699380">
            <a:off x="6941449" y="2671689"/>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41" name="40 Aşağı Ok"/>
          <p:cNvSpPr/>
          <p:nvPr/>
        </p:nvSpPr>
        <p:spPr>
          <a:xfrm rot="19761665">
            <a:off x="9476114" y="2654532"/>
            <a:ext cx="510943" cy="43734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42" name="41 Aşağı Ok"/>
          <p:cNvSpPr/>
          <p:nvPr/>
        </p:nvSpPr>
        <p:spPr>
          <a:xfrm rot="1314211">
            <a:off x="838632" y="3936048"/>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43" name="42 Aşağı Ok"/>
          <p:cNvSpPr/>
          <p:nvPr/>
        </p:nvSpPr>
        <p:spPr>
          <a:xfrm>
            <a:off x="2011246" y="3982440"/>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44" name="43 Aşağı Ok"/>
          <p:cNvSpPr/>
          <p:nvPr/>
        </p:nvSpPr>
        <p:spPr>
          <a:xfrm rot="20200041">
            <a:off x="3045372" y="3971324"/>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46" name="45 Yuvarlatılmış Dikdörtgen"/>
          <p:cNvSpPr/>
          <p:nvPr/>
        </p:nvSpPr>
        <p:spPr>
          <a:xfrm>
            <a:off x="356780" y="4514326"/>
            <a:ext cx="1143008" cy="428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ÖĞRENCİ</a:t>
            </a:r>
          </a:p>
        </p:txBody>
      </p:sp>
      <p:sp>
        <p:nvSpPr>
          <p:cNvPr id="47" name="46 Yuvarlatılmış Dikdörtgen"/>
          <p:cNvSpPr/>
          <p:nvPr/>
        </p:nvSpPr>
        <p:spPr>
          <a:xfrm>
            <a:off x="1786197" y="4526693"/>
            <a:ext cx="1285884" cy="428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ÖĞRETMEN</a:t>
            </a:r>
          </a:p>
        </p:txBody>
      </p:sp>
      <p:sp>
        <p:nvSpPr>
          <p:cNvPr id="48" name="47 Yuvarlatılmış Dikdörtgen"/>
          <p:cNvSpPr/>
          <p:nvPr/>
        </p:nvSpPr>
        <p:spPr>
          <a:xfrm>
            <a:off x="3367070" y="4538841"/>
            <a:ext cx="714380" cy="428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VELİ</a:t>
            </a:r>
          </a:p>
        </p:txBody>
      </p:sp>
      <p:sp>
        <p:nvSpPr>
          <p:cNvPr id="49" name="48 Yuvarlatılmış Dikdörtgen"/>
          <p:cNvSpPr/>
          <p:nvPr/>
        </p:nvSpPr>
        <p:spPr>
          <a:xfrm>
            <a:off x="4930782" y="4526693"/>
            <a:ext cx="1071570" cy="428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ÖĞRENCİ</a:t>
            </a:r>
          </a:p>
        </p:txBody>
      </p:sp>
      <p:sp>
        <p:nvSpPr>
          <p:cNvPr id="50" name="49 Yuvarlatılmış Dikdörtgen"/>
          <p:cNvSpPr/>
          <p:nvPr/>
        </p:nvSpPr>
        <p:spPr>
          <a:xfrm>
            <a:off x="6289861" y="4509642"/>
            <a:ext cx="1357322" cy="428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ÖĞRETMEN</a:t>
            </a:r>
          </a:p>
        </p:txBody>
      </p:sp>
      <p:sp>
        <p:nvSpPr>
          <p:cNvPr id="51" name="50 Aşağı Ok"/>
          <p:cNvSpPr/>
          <p:nvPr/>
        </p:nvSpPr>
        <p:spPr>
          <a:xfrm rot="1087525">
            <a:off x="5495263" y="3797232"/>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52" name="51 Aşağı Ok"/>
          <p:cNvSpPr/>
          <p:nvPr/>
        </p:nvSpPr>
        <p:spPr>
          <a:xfrm>
            <a:off x="6715405" y="3863762"/>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53" name="52 Aşağı Ok"/>
          <p:cNvSpPr/>
          <p:nvPr/>
        </p:nvSpPr>
        <p:spPr>
          <a:xfrm rot="19119577">
            <a:off x="7794336" y="3818267"/>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54" name="53 Yuvarlatılmış Dikdörtgen"/>
          <p:cNvSpPr/>
          <p:nvPr/>
        </p:nvSpPr>
        <p:spPr>
          <a:xfrm>
            <a:off x="7875232" y="4538841"/>
            <a:ext cx="714380" cy="428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VELİ</a:t>
            </a:r>
          </a:p>
        </p:txBody>
      </p:sp>
      <p:sp>
        <p:nvSpPr>
          <p:cNvPr id="55" name="54 Aşağı Ok"/>
          <p:cNvSpPr/>
          <p:nvPr/>
        </p:nvSpPr>
        <p:spPr>
          <a:xfrm>
            <a:off x="10054879" y="3936048"/>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56" name="55 Yuvarlatılmış Dikdörtgen"/>
          <p:cNvSpPr/>
          <p:nvPr/>
        </p:nvSpPr>
        <p:spPr>
          <a:xfrm>
            <a:off x="9886239" y="4533582"/>
            <a:ext cx="1071570" cy="428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ÖĞRENCİ</a:t>
            </a:r>
          </a:p>
        </p:txBody>
      </p:sp>
      <p:sp>
        <p:nvSpPr>
          <p:cNvPr id="57" name="56 Aşağı Ok"/>
          <p:cNvSpPr/>
          <p:nvPr/>
        </p:nvSpPr>
        <p:spPr>
          <a:xfrm>
            <a:off x="649005" y="5006316"/>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59" name="58 Yuvarlatılmış Dikdörtgen"/>
          <p:cNvSpPr/>
          <p:nvPr/>
        </p:nvSpPr>
        <p:spPr>
          <a:xfrm>
            <a:off x="204319" y="5585022"/>
            <a:ext cx="1578093" cy="43882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OKUL ÖNCESİ - İLKOKUL</a:t>
            </a:r>
          </a:p>
        </p:txBody>
      </p:sp>
      <p:sp>
        <p:nvSpPr>
          <p:cNvPr id="60" name="59 Yuvarlatılmış Dikdörtgen"/>
          <p:cNvSpPr/>
          <p:nvPr/>
        </p:nvSpPr>
        <p:spPr>
          <a:xfrm>
            <a:off x="204318" y="6237608"/>
            <a:ext cx="1578093" cy="41594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ORTAOKUL- LİSE</a:t>
            </a:r>
          </a:p>
        </p:txBody>
      </p:sp>
      <p:sp>
        <p:nvSpPr>
          <p:cNvPr id="61" name="60 Yuvarlatılmış Dikdörtgen"/>
          <p:cNvSpPr/>
          <p:nvPr/>
        </p:nvSpPr>
        <p:spPr>
          <a:xfrm>
            <a:off x="9618912" y="5604150"/>
            <a:ext cx="1606223" cy="50337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OKUL ÖNCESİ - İLKOKUL</a:t>
            </a:r>
          </a:p>
        </p:txBody>
      </p:sp>
      <p:sp>
        <p:nvSpPr>
          <p:cNvPr id="62" name="61 Yuvarlatılmış Dikdörtgen"/>
          <p:cNvSpPr/>
          <p:nvPr/>
        </p:nvSpPr>
        <p:spPr>
          <a:xfrm>
            <a:off x="4688605" y="5591236"/>
            <a:ext cx="1601256" cy="4498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OKUL ÖNCESİ - İLKOKUL</a:t>
            </a:r>
          </a:p>
        </p:txBody>
      </p:sp>
      <p:sp>
        <p:nvSpPr>
          <p:cNvPr id="63" name="62 Aşağı Ok"/>
          <p:cNvSpPr/>
          <p:nvPr/>
        </p:nvSpPr>
        <p:spPr>
          <a:xfrm>
            <a:off x="5186090" y="4998475"/>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65" name="64 Yuvarlatılmış Dikdörtgen"/>
          <p:cNvSpPr/>
          <p:nvPr/>
        </p:nvSpPr>
        <p:spPr>
          <a:xfrm>
            <a:off x="4688604" y="6236192"/>
            <a:ext cx="1601257" cy="45788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ORTAOKUL- LİSE</a:t>
            </a:r>
          </a:p>
        </p:txBody>
      </p:sp>
      <p:sp>
        <p:nvSpPr>
          <p:cNvPr id="66" name="65 Yuvarlatılmış Dikdörtgen"/>
          <p:cNvSpPr/>
          <p:nvPr/>
        </p:nvSpPr>
        <p:spPr>
          <a:xfrm>
            <a:off x="9618911" y="6256357"/>
            <a:ext cx="1606223" cy="46328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ORTAOKUL- LİSE</a:t>
            </a:r>
          </a:p>
        </p:txBody>
      </p:sp>
      <p:sp>
        <p:nvSpPr>
          <p:cNvPr id="69" name="62 Aşağı Ok"/>
          <p:cNvSpPr/>
          <p:nvPr/>
        </p:nvSpPr>
        <p:spPr>
          <a:xfrm>
            <a:off x="10099138" y="5074366"/>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3769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amond(in)">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2000"/>
                                        <p:tgtEl>
                                          <p:spTgt spid="37"/>
                                        </p:tgtEl>
                                      </p:cBhvr>
                                    </p:animEffect>
                                    <p:anim calcmode="lin" valueType="num">
                                      <p:cBhvr>
                                        <p:cTn id="18" dur="2000" fill="hold"/>
                                        <p:tgtEl>
                                          <p:spTgt spid="37"/>
                                        </p:tgtEl>
                                        <p:attrNameLst>
                                          <p:attrName>style.rotation</p:attrName>
                                        </p:attrNameLst>
                                      </p:cBhvr>
                                      <p:tavLst>
                                        <p:tav tm="0">
                                          <p:val>
                                            <p:fltVal val="720"/>
                                          </p:val>
                                        </p:tav>
                                        <p:tav tm="100000">
                                          <p:val>
                                            <p:fltVal val="0"/>
                                          </p:val>
                                        </p:tav>
                                      </p:tavLst>
                                    </p:anim>
                                    <p:anim calcmode="lin" valueType="num">
                                      <p:cBhvr>
                                        <p:cTn id="19" dur="2000" fill="hold"/>
                                        <p:tgtEl>
                                          <p:spTgt spid="37"/>
                                        </p:tgtEl>
                                        <p:attrNameLst>
                                          <p:attrName>ppt_h</p:attrName>
                                        </p:attrNameLst>
                                      </p:cBhvr>
                                      <p:tavLst>
                                        <p:tav tm="0">
                                          <p:val>
                                            <p:fltVal val="0"/>
                                          </p:val>
                                        </p:tav>
                                        <p:tav tm="100000">
                                          <p:val>
                                            <p:strVal val="#ppt_h"/>
                                          </p:val>
                                        </p:tav>
                                      </p:tavLst>
                                    </p:anim>
                                    <p:anim calcmode="lin" valueType="num">
                                      <p:cBhvr>
                                        <p:cTn id="20" dur="20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1000" fill="hold"/>
                                        <p:tgtEl>
                                          <p:spTgt spid="46"/>
                                        </p:tgtEl>
                                        <p:attrNameLst>
                                          <p:attrName>ppt_x</p:attrName>
                                        </p:attrNameLst>
                                      </p:cBhvr>
                                      <p:tavLst>
                                        <p:tav tm="0">
                                          <p:val>
                                            <p:strVal val="#ppt_x-.2"/>
                                          </p:val>
                                        </p:tav>
                                        <p:tav tm="100000">
                                          <p:val>
                                            <p:strVal val="#ppt_x"/>
                                          </p:val>
                                        </p:tav>
                                      </p:tavLst>
                                    </p:anim>
                                    <p:anim calcmode="lin" valueType="num">
                                      <p:cBhvr>
                                        <p:cTn id="26"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1000" fill="hold"/>
                                        <p:tgtEl>
                                          <p:spTgt spid="47"/>
                                        </p:tgtEl>
                                        <p:attrNameLst>
                                          <p:attrName>ppt_x</p:attrName>
                                        </p:attrNameLst>
                                      </p:cBhvr>
                                      <p:tavLst>
                                        <p:tav tm="0">
                                          <p:val>
                                            <p:strVal val="#ppt_x-.2"/>
                                          </p:val>
                                        </p:tav>
                                        <p:tav tm="100000">
                                          <p:val>
                                            <p:strVal val="#ppt_x"/>
                                          </p:val>
                                        </p:tav>
                                      </p:tavLst>
                                    </p:anim>
                                    <p:anim calcmode="lin" valueType="num">
                                      <p:cBhvr>
                                        <p:cTn id="33"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1000" fill="hold"/>
                                        <p:tgtEl>
                                          <p:spTgt spid="48"/>
                                        </p:tgtEl>
                                        <p:attrNameLst>
                                          <p:attrName>ppt_x</p:attrName>
                                        </p:attrNameLst>
                                      </p:cBhvr>
                                      <p:tavLst>
                                        <p:tav tm="0">
                                          <p:val>
                                            <p:strVal val="#ppt_x-.2"/>
                                          </p:val>
                                        </p:tav>
                                        <p:tav tm="100000">
                                          <p:val>
                                            <p:strVal val="#ppt_x"/>
                                          </p:val>
                                        </p:tav>
                                      </p:tavLst>
                                    </p:anim>
                                    <p:anim calcmode="lin" valueType="num">
                                      <p:cBhvr>
                                        <p:cTn id="40"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800" decel="100000"/>
                                        <p:tgtEl>
                                          <p:spTgt spid="59"/>
                                        </p:tgtEl>
                                      </p:cBhvr>
                                    </p:animEffect>
                                    <p:anim calcmode="lin" valueType="num">
                                      <p:cBhvr>
                                        <p:cTn id="47" dur="800" decel="100000" fill="hold"/>
                                        <p:tgtEl>
                                          <p:spTgt spid="59"/>
                                        </p:tgtEl>
                                        <p:attrNameLst>
                                          <p:attrName>style.rotation</p:attrName>
                                        </p:attrNameLst>
                                      </p:cBhvr>
                                      <p:tavLst>
                                        <p:tav tm="0">
                                          <p:val>
                                            <p:fltVal val="-90"/>
                                          </p:val>
                                        </p:tav>
                                        <p:tav tm="100000">
                                          <p:val>
                                            <p:fltVal val="0"/>
                                          </p:val>
                                        </p:tav>
                                      </p:tavLst>
                                    </p:anim>
                                    <p:anim calcmode="lin" valueType="num">
                                      <p:cBhvr>
                                        <p:cTn id="48" dur="800" decel="100000" fill="hold"/>
                                        <p:tgtEl>
                                          <p:spTgt spid="59"/>
                                        </p:tgtEl>
                                        <p:attrNameLst>
                                          <p:attrName>ppt_x</p:attrName>
                                        </p:attrNameLst>
                                      </p:cBhvr>
                                      <p:tavLst>
                                        <p:tav tm="0">
                                          <p:val>
                                            <p:strVal val="#ppt_x+0.4"/>
                                          </p:val>
                                        </p:tav>
                                        <p:tav tm="100000">
                                          <p:val>
                                            <p:strVal val="#ppt_x-0.05"/>
                                          </p:val>
                                        </p:tav>
                                      </p:tavLst>
                                    </p:anim>
                                    <p:anim calcmode="lin" valueType="num">
                                      <p:cBhvr>
                                        <p:cTn id="49" dur="800" decel="100000" fill="hold"/>
                                        <p:tgtEl>
                                          <p:spTgt spid="59"/>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59"/>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59"/>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800" decel="100000"/>
                                        <p:tgtEl>
                                          <p:spTgt spid="60"/>
                                        </p:tgtEl>
                                      </p:cBhvr>
                                    </p:animEffect>
                                    <p:anim calcmode="lin" valueType="num">
                                      <p:cBhvr>
                                        <p:cTn id="57" dur="800" decel="100000" fill="hold"/>
                                        <p:tgtEl>
                                          <p:spTgt spid="60"/>
                                        </p:tgtEl>
                                        <p:attrNameLst>
                                          <p:attrName>style.rotation</p:attrName>
                                        </p:attrNameLst>
                                      </p:cBhvr>
                                      <p:tavLst>
                                        <p:tav tm="0">
                                          <p:val>
                                            <p:fltVal val="-90"/>
                                          </p:val>
                                        </p:tav>
                                        <p:tav tm="100000">
                                          <p:val>
                                            <p:fltVal val="0"/>
                                          </p:val>
                                        </p:tav>
                                      </p:tavLst>
                                    </p:anim>
                                    <p:anim calcmode="lin" valueType="num">
                                      <p:cBhvr>
                                        <p:cTn id="58" dur="800" decel="100000" fill="hold"/>
                                        <p:tgtEl>
                                          <p:spTgt spid="60"/>
                                        </p:tgtEl>
                                        <p:attrNameLst>
                                          <p:attrName>ppt_x</p:attrName>
                                        </p:attrNameLst>
                                      </p:cBhvr>
                                      <p:tavLst>
                                        <p:tav tm="0">
                                          <p:val>
                                            <p:strVal val="#ppt_x+0.4"/>
                                          </p:val>
                                        </p:tav>
                                        <p:tav tm="100000">
                                          <p:val>
                                            <p:strVal val="#ppt_x-0.05"/>
                                          </p:val>
                                        </p:tav>
                                      </p:tavLst>
                                    </p:anim>
                                    <p:anim calcmode="lin" valueType="num">
                                      <p:cBhvr>
                                        <p:cTn id="59" dur="800" decel="100000" fill="hold"/>
                                        <p:tgtEl>
                                          <p:spTgt spid="60"/>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diamond(in)">
                                      <p:cBhvr>
                                        <p:cTn id="66" dur="20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2000"/>
                                        <p:tgtEl>
                                          <p:spTgt spid="39"/>
                                        </p:tgtEl>
                                      </p:cBhvr>
                                    </p:animEffect>
                                    <p:anim calcmode="lin" valueType="num">
                                      <p:cBhvr>
                                        <p:cTn id="72" dur="2000" fill="hold"/>
                                        <p:tgtEl>
                                          <p:spTgt spid="39"/>
                                        </p:tgtEl>
                                        <p:attrNameLst>
                                          <p:attrName>style.rotation</p:attrName>
                                        </p:attrNameLst>
                                      </p:cBhvr>
                                      <p:tavLst>
                                        <p:tav tm="0">
                                          <p:val>
                                            <p:fltVal val="720"/>
                                          </p:val>
                                        </p:tav>
                                        <p:tav tm="100000">
                                          <p:val>
                                            <p:fltVal val="0"/>
                                          </p:val>
                                        </p:tav>
                                      </p:tavLst>
                                    </p:anim>
                                    <p:anim calcmode="lin" valueType="num">
                                      <p:cBhvr>
                                        <p:cTn id="73" dur="2000" fill="hold"/>
                                        <p:tgtEl>
                                          <p:spTgt spid="39"/>
                                        </p:tgtEl>
                                        <p:attrNameLst>
                                          <p:attrName>ppt_h</p:attrName>
                                        </p:attrNameLst>
                                      </p:cBhvr>
                                      <p:tavLst>
                                        <p:tav tm="0">
                                          <p:val>
                                            <p:fltVal val="0"/>
                                          </p:val>
                                        </p:tav>
                                        <p:tav tm="100000">
                                          <p:val>
                                            <p:strVal val="#ppt_h"/>
                                          </p:val>
                                        </p:tav>
                                      </p:tavLst>
                                    </p:anim>
                                    <p:anim calcmode="lin" valueType="num">
                                      <p:cBhvr>
                                        <p:cTn id="74" dur="2000" fill="hold"/>
                                        <p:tgtEl>
                                          <p:spTgt spid="39"/>
                                        </p:tgtEl>
                                        <p:attrNameLst>
                                          <p:attrName>ppt_w</p:attrName>
                                        </p:attrNameLst>
                                      </p:cBhvr>
                                      <p:tavLst>
                                        <p:tav tm="0">
                                          <p:val>
                                            <p:fltVal val="0"/>
                                          </p:val>
                                        </p:tav>
                                        <p:tav tm="100000">
                                          <p:val>
                                            <p:strVal val="#ppt_w"/>
                                          </p:val>
                                        </p:tav>
                                      </p:tavLst>
                                    </p:anim>
                                  </p:childTnLst>
                                </p:cTn>
                              </p:par>
                            </p:childTnLst>
                          </p:cTn>
                        </p:par>
                      </p:childTnLst>
                    </p:cTn>
                  </p:par>
                  <p:par>
                    <p:cTn id="75" fill="hold">
                      <p:stCondLst>
                        <p:cond delay="indefinite"/>
                      </p:stCondLst>
                      <p:childTnLst>
                        <p:par>
                          <p:cTn id="76" fill="hold">
                            <p:stCondLst>
                              <p:cond delay="0"/>
                            </p:stCondLst>
                            <p:childTnLst>
                              <p:par>
                                <p:cTn id="77" presetID="35"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2000"/>
                                        <p:tgtEl>
                                          <p:spTgt spid="38"/>
                                        </p:tgtEl>
                                      </p:cBhvr>
                                    </p:animEffect>
                                    <p:anim calcmode="lin" valueType="num">
                                      <p:cBhvr>
                                        <p:cTn id="80" dur="2000" fill="hold"/>
                                        <p:tgtEl>
                                          <p:spTgt spid="38"/>
                                        </p:tgtEl>
                                        <p:attrNameLst>
                                          <p:attrName>style.rotation</p:attrName>
                                        </p:attrNameLst>
                                      </p:cBhvr>
                                      <p:tavLst>
                                        <p:tav tm="0">
                                          <p:val>
                                            <p:fltVal val="720"/>
                                          </p:val>
                                        </p:tav>
                                        <p:tav tm="100000">
                                          <p:val>
                                            <p:fltVal val="0"/>
                                          </p:val>
                                        </p:tav>
                                      </p:tavLst>
                                    </p:anim>
                                    <p:anim calcmode="lin" valueType="num">
                                      <p:cBhvr>
                                        <p:cTn id="81" dur="2000" fill="hold"/>
                                        <p:tgtEl>
                                          <p:spTgt spid="38"/>
                                        </p:tgtEl>
                                        <p:attrNameLst>
                                          <p:attrName>ppt_h</p:attrName>
                                        </p:attrNameLst>
                                      </p:cBhvr>
                                      <p:tavLst>
                                        <p:tav tm="0">
                                          <p:val>
                                            <p:fltVal val="0"/>
                                          </p:val>
                                        </p:tav>
                                        <p:tav tm="100000">
                                          <p:val>
                                            <p:strVal val="#ppt_h"/>
                                          </p:val>
                                        </p:tav>
                                      </p:tavLst>
                                    </p:anim>
                                    <p:anim calcmode="lin" valueType="num">
                                      <p:cBhvr>
                                        <p:cTn id="82" dur="2000" fill="hold"/>
                                        <p:tgtEl>
                                          <p:spTgt spid="38"/>
                                        </p:tgtEl>
                                        <p:attrNameLst>
                                          <p:attrName>ppt_w</p:attrName>
                                        </p:attrNameLst>
                                      </p:cBhvr>
                                      <p:tavLst>
                                        <p:tav tm="0">
                                          <p:val>
                                            <p:fltVal val="0"/>
                                          </p:val>
                                        </p:tav>
                                        <p:tav tm="100000">
                                          <p:val>
                                            <p:strVal val="#ppt_w"/>
                                          </p:val>
                                        </p:tav>
                                      </p:tavLst>
                                    </p:anim>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p:cTn id="87" dur="1000" fill="hold"/>
                                        <p:tgtEl>
                                          <p:spTgt spid="49"/>
                                        </p:tgtEl>
                                        <p:attrNameLst>
                                          <p:attrName>ppt_x</p:attrName>
                                        </p:attrNameLst>
                                      </p:cBhvr>
                                      <p:tavLst>
                                        <p:tav tm="0">
                                          <p:val>
                                            <p:strVal val="#ppt_x-.2"/>
                                          </p:val>
                                        </p:tav>
                                        <p:tav tm="100000">
                                          <p:val>
                                            <p:strVal val="#ppt_x"/>
                                          </p:val>
                                        </p:tav>
                                      </p:tavLst>
                                    </p:anim>
                                    <p:anim calcmode="lin" valueType="num">
                                      <p:cBhvr>
                                        <p:cTn id="88"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89" dur="1000"/>
                                        <p:tgtEl>
                                          <p:spTgt spid="49"/>
                                        </p:tgtEl>
                                      </p:cBhvr>
                                    </p:animEffect>
                                  </p:childTnLst>
                                </p:cTn>
                              </p:par>
                            </p:childTnLst>
                          </p:cTn>
                        </p:par>
                      </p:childTnLst>
                    </p:cTn>
                  </p:par>
                  <p:par>
                    <p:cTn id="90" fill="hold">
                      <p:stCondLst>
                        <p:cond delay="indefinite"/>
                      </p:stCondLst>
                      <p:childTnLst>
                        <p:par>
                          <p:cTn id="91" fill="hold">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1000" fill="hold"/>
                                        <p:tgtEl>
                                          <p:spTgt spid="50"/>
                                        </p:tgtEl>
                                        <p:attrNameLst>
                                          <p:attrName>ppt_x</p:attrName>
                                        </p:attrNameLst>
                                      </p:cBhvr>
                                      <p:tavLst>
                                        <p:tav tm="0">
                                          <p:val>
                                            <p:strVal val="#ppt_x-.2"/>
                                          </p:val>
                                        </p:tav>
                                        <p:tav tm="100000">
                                          <p:val>
                                            <p:strVal val="#ppt_x"/>
                                          </p:val>
                                        </p:tav>
                                      </p:tavLst>
                                    </p:anim>
                                    <p:anim calcmode="lin" valueType="num">
                                      <p:cBhvr>
                                        <p:cTn id="95"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96" dur="1000"/>
                                        <p:tgtEl>
                                          <p:spTgt spid="50"/>
                                        </p:tgtEl>
                                      </p:cBhvr>
                                    </p:animEffect>
                                  </p:childTnLst>
                                </p:cTn>
                              </p:par>
                            </p:childTnLst>
                          </p:cTn>
                        </p:par>
                      </p:childTnLst>
                    </p:cTn>
                  </p:par>
                  <p:par>
                    <p:cTn id="97" fill="hold">
                      <p:stCondLst>
                        <p:cond delay="indefinite"/>
                      </p:stCondLst>
                      <p:childTnLst>
                        <p:par>
                          <p:cTn id="98" fill="hold">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cBhvr>
                                        <p:cTn id="101" dur="1000" fill="hold"/>
                                        <p:tgtEl>
                                          <p:spTgt spid="54"/>
                                        </p:tgtEl>
                                        <p:attrNameLst>
                                          <p:attrName>ppt_x</p:attrName>
                                        </p:attrNameLst>
                                      </p:cBhvr>
                                      <p:tavLst>
                                        <p:tav tm="0">
                                          <p:val>
                                            <p:strVal val="#ppt_x-.2"/>
                                          </p:val>
                                        </p:tav>
                                        <p:tav tm="100000">
                                          <p:val>
                                            <p:strVal val="#ppt_x"/>
                                          </p:val>
                                        </p:tav>
                                      </p:tavLst>
                                    </p:anim>
                                    <p:anim calcmode="lin" valueType="num">
                                      <p:cBhvr>
                                        <p:cTn id="102"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1000" fill="hold"/>
                                        <p:tgtEl>
                                          <p:spTgt spid="56"/>
                                        </p:tgtEl>
                                        <p:attrNameLst>
                                          <p:attrName>ppt_x</p:attrName>
                                        </p:attrNameLst>
                                      </p:cBhvr>
                                      <p:tavLst>
                                        <p:tav tm="0">
                                          <p:val>
                                            <p:strVal val="#ppt_x-.2"/>
                                          </p:val>
                                        </p:tav>
                                        <p:tav tm="100000">
                                          <p:val>
                                            <p:strVal val="#ppt_x"/>
                                          </p:val>
                                        </p:tav>
                                      </p:tavLst>
                                    </p:anim>
                                    <p:anim calcmode="lin" valueType="num">
                                      <p:cBhvr>
                                        <p:cTn id="109"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30" presetClass="entr" presetSubtype="0" fill="hold" grpId="0" nodeType="click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800" decel="100000"/>
                                        <p:tgtEl>
                                          <p:spTgt spid="62"/>
                                        </p:tgtEl>
                                      </p:cBhvr>
                                    </p:animEffect>
                                    <p:anim calcmode="lin" valueType="num">
                                      <p:cBhvr>
                                        <p:cTn id="116" dur="800" decel="100000" fill="hold"/>
                                        <p:tgtEl>
                                          <p:spTgt spid="62"/>
                                        </p:tgtEl>
                                        <p:attrNameLst>
                                          <p:attrName>style.rotation</p:attrName>
                                        </p:attrNameLst>
                                      </p:cBhvr>
                                      <p:tavLst>
                                        <p:tav tm="0">
                                          <p:val>
                                            <p:fltVal val="-90"/>
                                          </p:val>
                                        </p:tav>
                                        <p:tav tm="100000">
                                          <p:val>
                                            <p:fltVal val="0"/>
                                          </p:val>
                                        </p:tav>
                                      </p:tavLst>
                                    </p:anim>
                                    <p:anim calcmode="lin" valueType="num">
                                      <p:cBhvr>
                                        <p:cTn id="117" dur="800" decel="100000" fill="hold"/>
                                        <p:tgtEl>
                                          <p:spTgt spid="62"/>
                                        </p:tgtEl>
                                        <p:attrNameLst>
                                          <p:attrName>ppt_x</p:attrName>
                                        </p:attrNameLst>
                                      </p:cBhvr>
                                      <p:tavLst>
                                        <p:tav tm="0">
                                          <p:val>
                                            <p:strVal val="#ppt_x+0.4"/>
                                          </p:val>
                                        </p:tav>
                                        <p:tav tm="100000">
                                          <p:val>
                                            <p:strVal val="#ppt_x-0.05"/>
                                          </p:val>
                                        </p:tav>
                                      </p:tavLst>
                                    </p:anim>
                                    <p:anim calcmode="lin" valueType="num">
                                      <p:cBhvr>
                                        <p:cTn id="118" dur="800" decel="100000" fill="hold"/>
                                        <p:tgtEl>
                                          <p:spTgt spid="62"/>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62"/>
                                        </p:tgtEl>
                                        <p:attrNameLst>
                                          <p:attrName>ppt_y</p:attrName>
                                        </p:attrNameLst>
                                      </p:cBhvr>
                                      <p:tavLst>
                                        <p:tav tm="0">
                                          <p:val>
                                            <p:strVal val="#ppt_y+0.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0" presetClass="entr" presetSubtype="0" fill="hold" grpId="0" nodeType="click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fade">
                                      <p:cBhvr>
                                        <p:cTn id="125" dur="800" decel="100000"/>
                                        <p:tgtEl>
                                          <p:spTgt spid="65"/>
                                        </p:tgtEl>
                                      </p:cBhvr>
                                    </p:animEffect>
                                    <p:anim calcmode="lin" valueType="num">
                                      <p:cBhvr>
                                        <p:cTn id="126" dur="800" decel="100000" fill="hold"/>
                                        <p:tgtEl>
                                          <p:spTgt spid="65"/>
                                        </p:tgtEl>
                                        <p:attrNameLst>
                                          <p:attrName>style.rotation</p:attrName>
                                        </p:attrNameLst>
                                      </p:cBhvr>
                                      <p:tavLst>
                                        <p:tav tm="0">
                                          <p:val>
                                            <p:fltVal val="-90"/>
                                          </p:val>
                                        </p:tav>
                                        <p:tav tm="100000">
                                          <p:val>
                                            <p:fltVal val="0"/>
                                          </p:val>
                                        </p:tav>
                                      </p:tavLst>
                                    </p:anim>
                                    <p:anim calcmode="lin" valueType="num">
                                      <p:cBhvr>
                                        <p:cTn id="127" dur="800" decel="100000" fill="hold"/>
                                        <p:tgtEl>
                                          <p:spTgt spid="65"/>
                                        </p:tgtEl>
                                        <p:attrNameLst>
                                          <p:attrName>ppt_x</p:attrName>
                                        </p:attrNameLst>
                                      </p:cBhvr>
                                      <p:tavLst>
                                        <p:tav tm="0">
                                          <p:val>
                                            <p:strVal val="#ppt_x+0.4"/>
                                          </p:val>
                                        </p:tav>
                                        <p:tav tm="100000">
                                          <p:val>
                                            <p:strVal val="#ppt_x-0.05"/>
                                          </p:val>
                                        </p:tav>
                                      </p:tavLst>
                                    </p:anim>
                                    <p:anim calcmode="lin" valueType="num">
                                      <p:cBhvr>
                                        <p:cTn id="128" dur="800" decel="100000" fill="hold"/>
                                        <p:tgtEl>
                                          <p:spTgt spid="65"/>
                                        </p:tgtEl>
                                        <p:attrNameLst>
                                          <p:attrName>ppt_y</p:attrName>
                                        </p:attrNameLst>
                                      </p:cBhvr>
                                      <p:tavLst>
                                        <p:tav tm="0">
                                          <p:val>
                                            <p:strVal val="#ppt_y-0.4"/>
                                          </p:val>
                                        </p:tav>
                                        <p:tav tm="100000">
                                          <p:val>
                                            <p:strVal val="#ppt_y+0.1"/>
                                          </p:val>
                                        </p:tav>
                                      </p:tavLst>
                                    </p:anim>
                                    <p:anim calcmode="lin" valueType="num">
                                      <p:cBhvr>
                                        <p:cTn id="129"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130"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30" presetClass="entr" presetSubtype="0" fill="hold" grpId="0" nodeType="click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fade">
                                      <p:cBhvr>
                                        <p:cTn id="135" dur="800" decel="100000"/>
                                        <p:tgtEl>
                                          <p:spTgt spid="61"/>
                                        </p:tgtEl>
                                      </p:cBhvr>
                                    </p:animEffect>
                                    <p:anim calcmode="lin" valueType="num">
                                      <p:cBhvr>
                                        <p:cTn id="136" dur="800" decel="100000" fill="hold"/>
                                        <p:tgtEl>
                                          <p:spTgt spid="61"/>
                                        </p:tgtEl>
                                        <p:attrNameLst>
                                          <p:attrName>style.rotation</p:attrName>
                                        </p:attrNameLst>
                                      </p:cBhvr>
                                      <p:tavLst>
                                        <p:tav tm="0">
                                          <p:val>
                                            <p:fltVal val="-90"/>
                                          </p:val>
                                        </p:tav>
                                        <p:tav tm="100000">
                                          <p:val>
                                            <p:fltVal val="0"/>
                                          </p:val>
                                        </p:tav>
                                      </p:tavLst>
                                    </p:anim>
                                    <p:anim calcmode="lin" valueType="num">
                                      <p:cBhvr>
                                        <p:cTn id="137" dur="800" decel="100000" fill="hold"/>
                                        <p:tgtEl>
                                          <p:spTgt spid="61"/>
                                        </p:tgtEl>
                                        <p:attrNameLst>
                                          <p:attrName>ppt_x</p:attrName>
                                        </p:attrNameLst>
                                      </p:cBhvr>
                                      <p:tavLst>
                                        <p:tav tm="0">
                                          <p:val>
                                            <p:strVal val="#ppt_x+0.4"/>
                                          </p:val>
                                        </p:tav>
                                        <p:tav tm="100000">
                                          <p:val>
                                            <p:strVal val="#ppt_x-0.05"/>
                                          </p:val>
                                        </p:tav>
                                      </p:tavLst>
                                    </p:anim>
                                    <p:anim calcmode="lin" valueType="num">
                                      <p:cBhvr>
                                        <p:cTn id="138" dur="800" decel="100000" fill="hold"/>
                                        <p:tgtEl>
                                          <p:spTgt spid="61"/>
                                        </p:tgtEl>
                                        <p:attrNameLst>
                                          <p:attrName>ppt_y</p:attrName>
                                        </p:attrNameLst>
                                      </p:cBhvr>
                                      <p:tavLst>
                                        <p:tav tm="0">
                                          <p:val>
                                            <p:strVal val="#ppt_y-0.4"/>
                                          </p:val>
                                        </p:tav>
                                        <p:tav tm="100000">
                                          <p:val>
                                            <p:strVal val="#ppt_y+0.1"/>
                                          </p:val>
                                        </p:tav>
                                      </p:tavLst>
                                    </p:anim>
                                    <p:anim calcmode="lin" valueType="num">
                                      <p:cBhvr>
                                        <p:cTn id="139"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140"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30" presetClass="entr" presetSubtype="0" fill="hold" grpId="0" nodeType="click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fade">
                                      <p:cBhvr>
                                        <p:cTn id="145" dur="800" decel="100000"/>
                                        <p:tgtEl>
                                          <p:spTgt spid="66"/>
                                        </p:tgtEl>
                                      </p:cBhvr>
                                    </p:animEffect>
                                    <p:anim calcmode="lin" valueType="num">
                                      <p:cBhvr>
                                        <p:cTn id="146" dur="800" decel="100000" fill="hold"/>
                                        <p:tgtEl>
                                          <p:spTgt spid="66"/>
                                        </p:tgtEl>
                                        <p:attrNameLst>
                                          <p:attrName>style.rotation</p:attrName>
                                        </p:attrNameLst>
                                      </p:cBhvr>
                                      <p:tavLst>
                                        <p:tav tm="0">
                                          <p:val>
                                            <p:fltVal val="-90"/>
                                          </p:val>
                                        </p:tav>
                                        <p:tav tm="100000">
                                          <p:val>
                                            <p:fltVal val="0"/>
                                          </p:val>
                                        </p:tav>
                                      </p:tavLst>
                                    </p:anim>
                                    <p:anim calcmode="lin" valueType="num">
                                      <p:cBhvr>
                                        <p:cTn id="147" dur="800" decel="100000" fill="hold"/>
                                        <p:tgtEl>
                                          <p:spTgt spid="66"/>
                                        </p:tgtEl>
                                        <p:attrNameLst>
                                          <p:attrName>ppt_x</p:attrName>
                                        </p:attrNameLst>
                                      </p:cBhvr>
                                      <p:tavLst>
                                        <p:tav tm="0">
                                          <p:val>
                                            <p:strVal val="#ppt_x+0.4"/>
                                          </p:val>
                                        </p:tav>
                                        <p:tav tm="100000">
                                          <p:val>
                                            <p:strVal val="#ppt_x-0.05"/>
                                          </p:val>
                                        </p:tav>
                                      </p:tavLst>
                                    </p:anim>
                                    <p:anim calcmode="lin" valueType="num">
                                      <p:cBhvr>
                                        <p:cTn id="148" dur="800" decel="100000" fill="hold"/>
                                        <p:tgtEl>
                                          <p:spTgt spid="66"/>
                                        </p:tgtEl>
                                        <p:attrNameLst>
                                          <p:attrName>ppt_y</p:attrName>
                                        </p:attrNameLst>
                                      </p:cBhvr>
                                      <p:tavLst>
                                        <p:tav tm="0">
                                          <p:val>
                                            <p:strVal val="#ppt_y-0.4"/>
                                          </p:val>
                                        </p:tav>
                                        <p:tav tm="100000">
                                          <p:val>
                                            <p:strVal val="#ppt_y+0.1"/>
                                          </p:val>
                                        </p:tav>
                                      </p:tavLst>
                                    </p:anim>
                                    <p:anim calcmode="lin" valueType="num">
                                      <p:cBhvr>
                                        <p:cTn id="149"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150"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7" grpId="0" animBg="1"/>
      <p:bldP spid="38" grpId="0" animBg="1"/>
      <p:bldP spid="39" grpId="0" animBg="1"/>
      <p:bldP spid="46" grpId="0" animBg="1"/>
      <p:bldP spid="47" grpId="0" animBg="1"/>
      <p:bldP spid="48" grpId="0" animBg="1"/>
      <p:bldP spid="49" grpId="0" animBg="1"/>
      <p:bldP spid="50" grpId="0" animBg="1"/>
      <p:bldP spid="54" grpId="0" animBg="1"/>
      <p:bldP spid="56" grpId="0" animBg="1"/>
      <p:bldP spid="59" grpId="0" animBg="1"/>
      <p:bldP spid="60" grpId="0" animBg="1"/>
      <p:bldP spid="61" grpId="0" animBg="1"/>
      <p:bldP spid="62" grpId="0" animBg="1"/>
      <p:bldP spid="65" grpId="0" animBg="1"/>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B86738C-3B18-453E-8583-6F3A3B57C373}" type="slidenum">
              <a:rPr lang="tr-TR" altLang="tr-TR" smtClean="0"/>
              <a:pPr>
                <a:defRPr/>
              </a:pPr>
              <a:t>3</a:t>
            </a:fld>
            <a:endParaRPr lang="tr-TR" altLang="tr-TR" dirty="0"/>
          </a:p>
        </p:txBody>
      </p:sp>
      <p:sp>
        <p:nvSpPr>
          <p:cNvPr id="7" name="Başlık 1"/>
          <p:cNvSpPr txBox="1">
            <a:spLocks/>
          </p:cNvSpPr>
          <p:nvPr/>
        </p:nvSpPr>
        <p:spPr>
          <a:xfrm>
            <a:off x="3309919" y="142852"/>
            <a:ext cx="5857917" cy="66859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lgn="ctr" eaLnBrk="1" hangingPunct="1"/>
            <a:r>
              <a:rPr lang="tr-TR" altLang="tr-TR" sz="2400" b="1" dirty="0">
                <a:solidFill>
                  <a:schemeClr val="bg1"/>
                </a:solidFill>
                <a:latin typeface="Times New Roman" pitchFamily="18" charset="0"/>
                <a:cs typeface="Times New Roman" pitchFamily="18" charset="0"/>
              </a:rPr>
              <a:t>PSİKOSOSYAL ÖNLEYİCİ DESTEK PROGRAMI KİTABI</a:t>
            </a:r>
          </a:p>
        </p:txBody>
      </p:sp>
      <p:sp>
        <p:nvSpPr>
          <p:cNvPr id="8" name="7 Yuvarlatılmış Dikdörtgen"/>
          <p:cNvSpPr/>
          <p:nvPr/>
        </p:nvSpPr>
        <p:spPr>
          <a:xfrm>
            <a:off x="40731" y="4188819"/>
            <a:ext cx="1289402" cy="52606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latin typeface="Arial" pitchFamily="34" charset="0"/>
                <a:cs typeface="Arial" pitchFamily="34" charset="0"/>
              </a:rPr>
              <a:t>12 ADET ÖĞRENCİ ETKİNLİĞİ</a:t>
            </a:r>
          </a:p>
        </p:txBody>
      </p:sp>
      <p:sp>
        <p:nvSpPr>
          <p:cNvPr id="9" name="8 Yuvarlatılmış Dikdörtgen"/>
          <p:cNvSpPr/>
          <p:nvPr/>
        </p:nvSpPr>
        <p:spPr>
          <a:xfrm>
            <a:off x="1606609" y="4208467"/>
            <a:ext cx="1115326" cy="50641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latin typeface="Arial" pitchFamily="34" charset="0"/>
                <a:cs typeface="Arial" pitchFamily="34" charset="0"/>
              </a:rPr>
              <a:t>3 ADET ÖĞRETMEN ETKİNLİĞİ</a:t>
            </a:r>
          </a:p>
        </p:txBody>
      </p:sp>
      <p:sp>
        <p:nvSpPr>
          <p:cNvPr id="10" name="9 Yuvarlatılmış Dikdörtgen"/>
          <p:cNvSpPr/>
          <p:nvPr/>
        </p:nvSpPr>
        <p:spPr>
          <a:xfrm>
            <a:off x="3106807" y="4228631"/>
            <a:ext cx="1178114" cy="48625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latin typeface="Arial" pitchFamily="34" charset="0"/>
                <a:cs typeface="Arial" pitchFamily="34" charset="0"/>
              </a:rPr>
              <a:t>2 ADET VELİ ETKİNLİĞİ</a:t>
            </a:r>
          </a:p>
        </p:txBody>
      </p:sp>
      <p:sp>
        <p:nvSpPr>
          <p:cNvPr id="11" name="10 Aşağı Ok"/>
          <p:cNvSpPr/>
          <p:nvPr/>
        </p:nvSpPr>
        <p:spPr>
          <a:xfrm rot="2081805">
            <a:off x="3313641" y="1447646"/>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12" name="11 Aşağı Ok"/>
          <p:cNvSpPr/>
          <p:nvPr/>
        </p:nvSpPr>
        <p:spPr>
          <a:xfrm rot="19250808">
            <a:off x="8925519" y="1428888"/>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14" name="13 Oval"/>
          <p:cNvSpPr/>
          <p:nvPr/>
        </p:nvSpPr>
        <p:spPr>
          <a:xfrm>
            <a:off x="4238613" y="889382"/>
            <a:ext cx="4000528" cy="571504"/>
          </a:xfrm>
          <a:prstGeom prst="ellipse">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Arial" panose="020B0604020202020204" pitchFamily="34" charset="0"/>
                <a:cs typeface="Arial" panose="020B0604020202020204" pitchFamily="34" charset="0"/>
              </a:rPr>
              <a:t>41 ADET ETKİNLİK </a:t>
            </a:r>
            <a:endParaRPr lang="tr-TR" b="1" dirty="0"/>
          </a:p>
        </p:txBody>
      </p:sp>
      <p:sp>
        <p:nvSpPr>
          <p:cNvPr id="15" name="14 Oval"/>
          <p:cNvSpPr/>
          <p:nvPr/>
        </p:nvSpPr>
        <p:spPr>
          <a:xfrm>
            <a:off x="539869" y="1823443"/>
            <a:ext cx="3571900" cy="17859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latin typeface="Arial" panose="020B0604020202020204" pitchFamily="34" charset="0"/>
                <a:cs typeface="Arial" panose="020B0604020202020204" pitchFamily="34" charset="0"/>
              </a:rPr>
              <a:t>17 ADET ETKİNLİK</a:t>
            </a:r>
          </a:p>
          <a:p>
            <a:r>
              <a:rPr lang="tr-TR" sz="1400" b="1" dirty="0">
                <a:latin typeface="Arial" panose="020B0604020202020204" pitchFamily="34" charset="0"/>
                <a:cs typeface="Arial" panose="020B0604020202020204" pitchFamily="34" charset="0"/>
              </a:rPr>
              <a:t>(Normal gelişim gösteren öğrenciler ile kaynaştırma/ bütünleştirme öğrencileri ve öğretmenleri-velileri ile kullanılmak üzere)</a:t>
            </a:r>
          </a:p>
        </p:txBody>
      </p:sp>
      <p:sp>
        <p:nvSpPr>
          <p:cNvPr id="16" name="15 Oval"/>
          <p:cNvSpPr/>
          <p:nvPr/>
        </p:nvSpPr>
        <p:spPr>
          <a:xfrm>
            <a:off x="4931819" y="2063732"/>
            <a:ext cx="3071834" cy="17145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latin typeface="Arial" panose="020B0604020202020204" pitchFamily="34" charset="0"/>
                <a:cs typeface="Arial" panose="020B0604020202020204" pitchFamily="34" charset="0"/>
              </a:rPr>
              <a:t>11 ADET ÖZEL EĞİTİM ETKİNLİĞİ </a:t>
            </a:r>
          </a:p>
          <a:p>
            <a:r>
              <a:rPr lang="tr-TR" sz="1400" b="1" dirty="0">
                <a:latin typeface="Arial" panose="020B0604020202020204" pitchFamily="34" charset="0"/>
                <a:cs typeface="Arial" panose="020B0604020202020204" pitchFamily="34" charset="0"/>
              </a:rPr>
              <a:t>(Özel eğitim sınıfları ve özel eğitim okullarının öğrenci ve velileri ile kullanılmak üzere)   </a:t>
            </a:r>
            <a:endParaRPr lang="tr-TR" sz="1400" b="1" dirty="0"/>
          </a:p>
        </p:txBody>
      </p:sp>
      <p:sp>
        <p:nvSpPr>
          <p:cNvPr id="17" name="16 Aşağı Ok"/>
          <p:cNvSpPr/>
          <p:nvPr/>
        </p:nvSpPr>
        <p:spPr>
          <a:xfrm>
            <a:off x="6043611" y="1526329"/>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18" name="17 Oval"/>
          <p:cNvSpPr/>
          <p:nvPr/>
        </p:nvSpPr>
        <p:spPr>
          <a:xfrm>
            <a:off x="8446283" y="2143116"/>
            <a:ext cx="3071834" cy="17145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latin typeface="Arial" panose="020B0604020202020204" pitchFamily="34" charset="0"/>
                <a:cs typeface="Arial" panose="020B0604020202020204" pitchFamily="34" charset="0"/>
              </a:rPr>
              <a:t>13 ADET ISINMA ETKİNLİĞİ </a:t>
            </a:r>
          </a:p>
          <a:p>
            <a:r>
              <a:rPr lang="tr-TR" sz="1400" b="1" dirty="0">
                <a:latin typeface="Arial" panose="020B0604020202020204" pitchFamily="34" charset="0"/>
                <a:cs typeface="Arial" panose="020B0604020202020204" pitchFamily="34" charset="0"/>
              </a:rPr>
              <a:t>(Öğrenci, öğretmen ve veliler ile kullanılmak üzere)   </a:t>
            </a:r>
            <a:endParaRPr lang="tr-TR" sz="1400" b="1" dirty="0"/>
          </a:p>
        </p:txBody>
      </p:sp>
      <p:sp>
        <p:nvSpPr>
          <p:cNvPr id="20" name="19 Aşağı Ok"/>
          <p:cNvSpPr/>
          <p:nvPr/>
        </p:nvSpPr>
        <p:spPr>
          <a:xfrm rot="20094719">
            <a:off x="2989275" y="3634213"/>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21" name="20 Aşağı Ok"/>
          <p:cNvSpPr/>
          <p:nvPr/>
        </p:nvSpPr>
        <p:spPr>
          <a:xfrm>
            <a:off x="1968373" y="3676320"/>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22" name="21 Aşağı Ok"/>
          <p:cNvSpPr/>
          <p:nvPr/>
        </p:nvSpPr>
        <p:spPr>
          <a:xfrm rot="2081805">
            <a:off x="747746" y="3610202"/>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25" name="24 Aşağı Ok"/>
          <p:cNvSpPr/>
          <p:nvPr/>
        </p:nvSpPr>
        <p:spPr>
          <a:xfrm>
            <a:off x="5238987" y="3884944"/>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27" name="26 Aşağı Ok"/>
          <p:cNvSpPr/>
          <p:nvPr/>
        </p:nvSpPr>
        <p:spPr>
          <a:xfrm>
            <a:off x="9982200" y="4033392"/>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28" name="27 Yuvarlatılmış Dikdörtgen"/>
          <p:cNvSpPr/>
          <p:nvPr/>
        </p:nvSpPr>
        <p:spPr>
          <a:xfrm>
            <a:off x="9511966" y="4586489"/>
            <a:ext cx="1428760" cy="428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latin typeface="Arial" pitchFamily="34" charset="0"/>
                <a:cs typeface="Arial" pitchFamily="34" charset="0"/>
              </a:rPr>
              <a:t>STANDART</a:t>
            </a:r>
          </a:p>
        </p:txBody>
      </p:sp>
      <p:sp>
        <p:nvSpPr>
          <p:cNvPr id="29" name="28 Yuvarlatılmış Dikdörtgen"/>
          <p:cNvSpPr/>
          <p:nvPr/>
        </p:nvSpPr>
        <p:spPr>
          <a:xfrm>
            <a:off x="4918921" y="4439899"/>
            <a:ext cx="1303307" cy="58970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latin typeface="Arial" pitchFamily="34" charset="0"/>
                <a:cs typeface="Arial" pitchFamily="34" charset="0"/>
              </a:rPr>
              <a:t>6 ADET ÖĞRENCİ ETKİNLİĞİ</a:t>
            </a:r>
          </a:p>
        </p:txBody>
      </p:sp>
      <p:sp>
        <p:nvSpPr>
          <p:cNvPr id="30" name="29 Yuvarlatılmış Dikdörtgen"/>
          <p:cNvSpPr/>
          <p:nvPr/>
        </p:nvSpPr>
        <p:spPr>
          <a:xfrm>
            <a:off x="6638135" y="4439898"/>
            <a:ext cx="1235574" cy="58970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latin typeface="Arial" pitchFamily="34" charset="0"/>
                <a:cs typeface="Arial" pitchFamily="34" charset="0"/>
              </a:rPr>
              <a:t>5 ADET VELİ ETKİNLİĞİ</a:t>
            </a:r>
          </a:p>
        </p:txBody>
      </p:sp>
      <p:sp>
        <p:nvSpPr>
          <p:cNvPr id="31" name="30 Aşağı Ok"/>
          <p:cNvSpPr/>
          <p:nvPr/>
        </p:nvSpPr>
        <p:spPr>
          <a:xfrm>
            <a:off x="431522" y="4863091"/>
            <a:ext cx="484632" cy="4948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
        <p:nvSpPr>
          <p:cNvPr id="33" name="32 Yuvarlatılmış Dikdörtgen"/>
          <p:cNvSpPr/>
          <p:nvPr/>
        </p:nvSpPr>
        <p:spPr>
          <a:xfrm>
            <a:off x="40730" y="5506151"/>
            <a:ext cx="2360540" cy="669244"/>
          </a:xfrm>
          <a:prstGeom prst="round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6 ADET </a:t>
            </a:r>
          </a:p>
          <a:p>
            <a:pPr algn="ctr"/>
            <a:r>
              <a:rPr lang="tr-TR" sz="1400" b="1" dirty="0">
                <a:latin typeface="Arial" pitchFamily="34" charset="0"/>
                <a:cs typeface="Arial" pitchFamily="34" charset="0"/>
              </a:rPr>
              <a:t>OKUL ÖNCESİ - İLKOKUL İÇİN ETKİNLİK</a:t>
            </a:r>
          </a:p>
        </p:txBody>
      </p:sp>
      <p:sp>
        <p:nvSpPr>
          <p:cNvPr id="34" name="33 Yuvarlatılmış Dikdörtgen"/>
          <p:cNvSpPr/>
          <p:nvPr/>
        </p:nvSpPr>
        <p:spPr>
          <a:xfrm>
            <a:off x="40730" y="6194724"/>
            <a:ext cx="2360539" cy="656849"/>
          </a:xfrm>
          <a:prstGeom prst="round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latin typeface="Arial" pitchFamily="34" charset="0"/>
                <a:cs typeface="Arial" pitchFamily="34" charset="0"/>
              </a:rPr>
              <a:t>6 ADET ORTAOKUL- LİSE İÇİN ETKİNLİK</a:t>
            </a:r>
          </a:p>
        </p:txBody>
      </p:sp>
      <p:sp>
        <p:nvSpPr>
          <p:cNvPr id="35" name="24 Aşağı Ok"/>
          <p:cNvSpPr/>
          <p:nvPr/>
        </p:nvSpPr>
        <p:spPr>
          <a:xfrm>
            <a:off x="6879841" y="3871102"/>
            <a:ext cx="484632" cy="50869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altLang="tr-TR"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8289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P spid="18" grpId="0" animBg="1"/>
      <p:bldP spid="28" grpId="0" animBg="1"/>
      <p:bldP spid="29" grpId="0" animBg="1"/>
      <p:bldP spid="30"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İçerik Yer Tutucusu 2"/>
          <p:cNvSpPr>
            <a:spLocks noGrp="1"/>
          </p:cNvSpPr>
          <p:nvPr>
            <p:ph idx="1"/>
          </p:nvPr>
        </p:nvSpPr>
        <p:spPr>
          <a:xfrm>
            <a:off x="1424763" y="1125539"/>
            <a:ext cx="10079665" cy="5184775"/>
          </a:xfrm>
        </p:spPr>
        <p:txBody>
          <a:bodyPr/>
          <a:lstStyle/>
          <a:p>
            <a:pPr algn="just">
              <a:lnSpc>
                <a:spcPct val="150000"/>
              </a:lnSpc>
              <a:spcBef>
                <a:spcPts val="0"/>
              </a:spcBef>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Kılavuzda; Psikososyal Müdahale Hizmetlerinin Tarihsel </a:t>
            </a:r>
            <a:r>
              <a:rPr lang="tr-TR" sz="2000" dirty="0" smtClean="0">
                <a:latin typeface="Times New Roman" panose="02020603050405020304" pitchFamily="18" charset="0"/>
                <a:cs typeface="Times New Roman" panose="02020603050405020304" pitchFamily="18" charset="0"/>
              </a:rPr>
              <a:t>Gelişimi, Mevcut </a:t>
            </a:r>
            <a:r>
              <a:rPr lang="tr-TR" sz="2000" dirty="0">
                <a:latin typeface="Times New Roman" panose="02020603050405020304" pitchFamily="18" charset="0"/>
                <a:cs typeface="Times New Roman" panose="02020603050405020304" pitchFamily="18" charset="0"/>
              </a:rPr>
              <a:t>Psikososyal Destek Programını Yenileme ve Yaygınlaştırma Nedenleri, Programın Hazırlanma Süreci, Etkinlikler Uygulanırken Dikkat Edilecek Noktalar, Özel Eğitim İhtiyacı Olan Öğrencilerle Yapılan Çalışmalarda Dikkat Edilecek Noktalar ve Etik İlkeler gibi başlıkların yanı sıra okullarda “Okul Psikososyal Koruma, Önleme ve Krize Müdahale Ekibi” tarafından akut dönemde/olayın hemen sonrasında yapılması gerekenler ile ilgili bilgilendirmelere de yer verilmiştir. </a:t>
            </a:r>
          </a:p>
          <a:p>
            <a:pPr algn="just"/>
            <a:endParaRPr lang="tr-TR" sz="2000" dirty="0">
              <a:latin typeface="Times New Roman" panose="02020603050405020304" pitchFamily="18" charset="0"/>
              <a:cs typeface="Times New Roman" panose="02020603050405020304" pitchFamily="18" charset="0"/>
            </a:endParaRPr>
          </a:p>
          <a:p>
            <a:pPr marL="0" indent="0">
              <a:buNone/>
            </a:pPr>
            <a:endParaRPr lang="tr-TR" sz="1800" dirty="0"/>
          </a:p>
        </p:txBody>
      </p:sp>
      <p:sp>
        <p:nvSpPr>
          <p:cNvPr id="8196" name="Slayt Numarası Yer Tutucusu 3"/>
          <p:cNvSpPr>
            <a:spLocks noGrp="1"/>
          </p:cNvSpPr>
          <p:nvPr>
            <p:ph type="sldNum" sz="quarter" idx="12"/>
          </p:nvPr>
        </p:nvSpPr>
        <p:spPr bwMode="auto">
          <a:noFill/>
          <a:ln>
            <a:round/>
            <a:headEnd/>
            <a:tailEnd/>
          </a:ln>
        </p:spPr>
        <p:txBody>
          <a:bodyPr/>
          <a:lstStyle/>
          <a:p>
            <a:fld id="{C209308F-EFFF-4E60-A6F7-81E4BD7DF3E5}" type="slidenum">
              <a:rPr lang="tr-TR" altLang="tr-TR" smtClean="0"/>
              <a:pPr/>
              <a:t>4</a:t>
            </a:fld>
            <a:endParaRPr lang="tr-TR" altLang="tr-TR" smtClean="0"/>
          </a:p>
        </p:txBody>
      </p:sp>
      <p:sp>
        <p:nvSpPr>
          <p:cNvPr id="8" name="Başlık 1"/>
          <p:cNvSpPr txBox="1">
            <a:spLocks/>
          </p:cNvSpPr>
          <p:nvPr/>
        </p:nvSpPr>
        <p:spPr>
          <a:xfrm>
            <a:off x="3075516" y="190091"/>
            <a:ext cx="6120680" cy="549275"/>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lgn="ctr"/>
            <a:r>
              <a:rPr lang="tr-TR" sz="2400" b="1" dirty="0">
                <a:solidFill>
                  <a:schemeClr val="bg1"/>
                </a:solidFill>
                <a:latin typeface="Times New Roman" panose="02020603050405020304" pitchFamily="18" charset="0"/>
                <a:cs typeface="Times New Roman" panose="02020603050405020304" pitchFamily="18" charset="0"/>
              </a:rPr>
              <a:t>PSİKOSOSYAL DESTEK PROGRAMI  </a:t>
            </a:r>
          </a:p>
          <a:p>
            <a:pPr algn="ctr"/>
            <a:r>
              <a:rPr lang="tr-TR" sz="2400" b="1" dirty="0">
                <a:solidFill>
                  <a:schemeClr val="bg1"/>
                </a:solidFill>
                <a:latin typeface="Times New Roman" panose="02020603050405020304" pitchFamily="18" charset="0"/>
                <a:cs typeface="Times New Roman" panose="02020603050405020304" pitchFamily="18" charset="0"/>
              </a:rPr>
              <a:t>UYGULAMA KILAVUZU</a:t>
            </a:r>
          </a:p>
        </p:txBody>
      </p:sp>
    </p:spTree>
    <p:extLst>
      <p:ext uri="{BB962C8B-B14F-4D97-AF65-F5344CB8AC3E}">
        <p14:creationId xmlns:p14="http://schemas.microsoft.com/office/powerpoint/2010/main" xmlns="" val="46969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759" y="0"/>
            <a:ext cx="9218428" cy="797443"/>
          </a:xfrm>
        </p:spPr>
        <p:txBody>
          <a:bodyPr>
            <a:normAutofit fontScale="90000"/>
          </a:bodyPr>
          <a:lstStyle/>
          <a:p>
            <a:pPr algn="ctr"/>
            <a:r>
              <a:rPr lang="tr-TR" sz="2700" b="1" dirty="0" smtClean="0">
                <a:solidFill>
                  <a:schemeClr val="bg1"/>
                </a:solidFill>
                <a:latin typeface="Times New Roman" panose="02020603050405020304" pitchFamily="18" charset="0"/>
                <a:cs typeface="Times New Roman" panose="02020603050405020304" pitchFamily="18" charset="0"/>
              </a:rPr>
              <a:t>ETKİNLİKLER</a:t>
            </a:r>
            <a:r>
              <a:rPr lang="tr-TR" b="1" dirty="0" smtClean="0">
                <a:solidFill>
                  <a:schemeClr val="bg1"/>
                </a:solidFill>
              </a:rPr>
              <a:t> </a:t>
            </a:r>
            <a:r>
              <a:rPr lang="tr-TR" sz="2700" b="1" dirty="0">
                <a:solidFill>
                  <a:schemeClr val="bg1"/>
                </a:solidFill>
                <a:latin typeface="Times New Roman" panose="02020603050405020304" pitchFamily="18" charset="0"/>
                <a:cs typeface="Times New Roman" panose="02020603050405020304" pitchFamily="18" charset="0"/>
              </a:rPr>
              <a:t>UYGULANIRKEN DİKKAT EDİLECEK NOKTALAR </a:t>
            </a:r>
          </a:p>
        </p:txBody>
      </p:sp>
      <p:sp>
        <p:nvSpPr>
          <p:cNvPr id="3" name="İçerik Yer Tutucusu 2"/>
          <p:cNvSpPr>
            <a:spLocks noGrp="1"/>
          </p:cNvSpPr>
          <p:nvPr>
            <p:ph idx="1"/>
          </p:nvPr>
        </p:nvSpPr>
        <p:spPr>
          <a:xfrm>
            <a:off x="838200" y="1329070"/>
            <a:ext cx="10515600" cy="4847893"/>
          </a:xfrm>
        </p:spPr>
        <p:txBody>
          <a:bodyPr/>
          <a:lstStyle/>
          <a:p>
            <a:endParaRPr lang="tr-TR" dirty="0" smtClean="0"/>
          </a:p>
          <a:p>
            <a:pPr algn="just">
              <a:lnSpc>
                <a:spcPct val="150000"/>
              </a:lnSpc>
              <a:spcBef>
                <a:spcPts val="0"/>
              </a:spcBef>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Önleyici etkinlikler; olaydan önce bireylerin olaya karşı hazır </a:t>
            </a:r>
            <a:r>
              <a:rPr lang="tr-TR" sz="2000" dirty="0" err="1">
                <a:latin typeface="Times New Roman" panose="02020603050405020304" pitchFamily="18" charset="0"/>
                <a:cs typeface="Times New Roman" panose="02020603050405020304" pitchFamily="18" charset="0"/>
              </a:rPr>
              <a:t>bulunuşluk</a:t>
            </a:r>
            <a:r>
              <a:rPr lang="tr-TR" sz="2000" dirty="0">
                <a:latin typeface="Times New Roman" panose="02020603050405020304" pitchFamily="18" charset="0"/>
                <a:cs typeface="Times New Roman" panose="02020603050405020304" pitchFamily="18" charset="0"/>
              </a:rPr>
              <a:t> düzeylerini artırmaya yönelik, baş etme becerilerini geliştirici, olayın bireyler üzerinde oluşturabileceği zararı azaltmayı hedefleyen etkinliklerdir. </a:t>
            </a:r>
            <a:endParaRPr lang="tr-TR" sz="2000" dirty="0" smtClean="0">
              <a:latin typeface="Times New Roman" panose="02020603050405020304" pitchFamily="18" charset="0"/>
              <a:cs typeface="Times New Roman" panose="02020603050405020304" pitchFamily="18" charset="0"/>
            </a:endParaRPr>
          </a:p>
          <a:p>
            <a:pPr algn="just">
              <a:lnSpc>
                <a:spcPct val="150000"/>
              </a:lnSpc>
              <a:spcBef>
                <a:spcPts val="0"/>
              </a:spcBef>
              <a:buFont typeface="Wingdings" panose="05000000000000000000" pitchFamily="2" charset="2"/>
              <a:buChar char="ü"/>
            </a:pPr>
            <a:r>
              <a:rPr lang="tr-TR" sz="2000" dirty="0" smtClean="0">
                <a:latin typeface="Times New Roman" panose="02020603050405020304" pitchFamily="18" charset="0"/>
                <a:cs typeface="Times New Roman" panose="02020603050405020304" pitchFamily="18" charset="0"/>
              </a:rPr>
              <a:t>Önleyici </a:t>
            </a:r>
            <a:r>
              <a:rPr lang="tr-TR" sz="2000" dirty="0">
                <a:latin typeface="Times New Roman" panose="02020603050405020304" pitchFamily="18" charset="0"/>
                <a:cs typeface="Times New Roman" panose="02020603050405020304" pitchFamily="18" charset="0"/>
              </a:rPr>
              <a:t>kitaptaki öğrenci etkinlikleri sınıf/şube rehber öğretmeni tarafından, öğretmen ve veli etkinlikleri ise rehberlik öğretmeni tarafından uygulanır. </a:t>
            </a:r>
          </a:p>
          <a:p>
            <a:endParaRPr lang="tr-TR" dirty="0"/>
          </a:p>
        </p:txBody>
      </p:sp>
    </p:spTree>
    <p:extLst>
      <p:ext uri="{BB962C8B-B14F-4D97-AF65-F5344CB8AC3E}">
        <p14:creationId xmlns:p14="http://schemas.microsoft.com/office/powerpoint/2010/main" xmlns="" val="3360788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Uygulayıcı, etkinliğe başlamadan önce aşağıdaki metne benzer bir açıklama yapmalıdır; “Bugün sizlerle bir etkinlik/çalışma gerçekleştireceğiz. Bu çalışmada paylaşımlarımız gönüllülük esasına dayalı olacaktır. Burada paylaşılan duygu, düşünce ve bilgiler kesinlikle aramızda kalacaktır. Burada bulunan herkes bizim için çok değerli ve paylaşımlarınız da çok anlamlıdır. Uygulama sürecinde birbirimizin düşünce ve duygularını yargılamayarak, birbirimize saygı göstermeliyiz.”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Bu açıklama öğrencilerin gelişim dönemleri ve bilişsel düzeyleri göz önünde bulundurularak uyarlanabilir. </a:t>
            </a:r>
          </a:p>
          <a:p>
            <a:pPr>
              <a:buFont typeface="Wingdings" panose="05000000000000000000" pitchFamily="2" charset="2"/>
              <a:buChar char="ü"/>
            </a:pPr>
            <a:endParaRPr lang="tr-TR" dirty="0"/>
          </a:p>
        </p:txBody>
      </p:sp>
      <p:sp>
        <p:nvSpPr>
          <p:cNvPr id="4" name="Unvan 3"/>
          <p:cNvSpPr>
            <a:spLocks noGrp="1"/>
          </p:cNvSpPr>
          <p:nvPr>
            <p:ph type="title"/>
          </p:nvPr>
        </p:nvSpPr>
        <p:spPr>
          <a:xfrm>
            <a:off x="1391093" y="173740"/>
            <a:ext cx="10515600" cy="719396"/>
          </a:xfrm>
        </p:spPr>
        <p:txBody>
          <a:bodyPr>
            <a:normAutofit fontScale="90000"/>
          </a:bodyPr>
          <a:lstStyle/>
          <a:p>
            <a:pPr algn="ctr"/>
            <a:r>
              <a:rPr lang="tr-TR" sz="2400" b="1" dirty="0">
                <a:solidFill>
                  <a:schemeClr val="bg1"/>
                </a:solidFill>
                <a:latin typeface="Times New Roman" panose="02020603050405020304" pitchFamily="18" charset="0"/>
                <a:cs typeface="Times New Roman" panose="02020603050405020304" pitchFamily="18" charset="0"/>
              </a:rPr>
              <a:t>ETKİNLİKLER UYGULANIRKEN DİKKAT </a:t>
            </a:r>
            <a:r>
              <a:rPr lang="tr-TR" sz="2400" b="1" dirty="0" smtClean="0">
                <a:solidFill>
                  <a:schemeClr val="bg1"/>
                </a:solidFill>
                <a:latin typeface="Times New Roman" panose="02020603050405020304" pitchFamily="18" charset="0"/>
                <a:cs typeface="Times New Roman" panose="02020603050405020304" pitchFamily="18" charset="0"/>
              </a:rPr>
              <a:t>EDİLECEK</a:t>
            </a:r>
            <a:br>
              <a:rPr lang="tr-TR" sz="2400" b="1" dirty="0" smtClean="0">
                <a:solidFill>
                  <a:schemeClr val="bg1"/>
                </a:solidFill>
                <a:latin typeface="Times New Roman" panose="02020603050405020304" pitchFamily="18" charset="0"/>
                <a:cs typeface="Times New Roman" panose="02020603050405020304" pitchFamily="18" charset="0"/>
              </a:rPr>
            </a:br>
            <a:r>
              <a:rPr lang="tr-TR" sz="2400" b="1" dirty="0" smtClean="0">
                <a:solidFill>
                  <a:schemeClr val="bg1"/>
                </a:solidFill>
                <a:latin typeface="Times New Roman" panose="02020603050405020304" pitchFamily="18" charset="0"/>
                <a:cs typeface="Times New Roman" panose="02020603050405020304" pitchFamily="18" charset="0"/>
              </a:rPr>
              <a:t> </a:t>
            </a:r>
            <a:r>
              <a:rPr lang="tr-TR" sz="2400" b="1" dirty="0">
                <a:solidFill>
                  <a:schemeClr val="bg1"/>
                </a:solidFill>
                <a:latin typeface="Times New Roman" panose="02020603050405020304" pitchFamily="18" charset="0"/>
                <a:cs typeface="Times New Roman" panose="02020603050405020304" pitchFamily="18" charset="0"/>
              </a:rPr>
              <a:t>NOKTALAR </a:t>
            </a:r>
          </a:p>
        </p:txBody>
      </p:sp>
    </p:spTree>
    <p:extLst>
      <p:ext uri="{BB962C8B-B14F-4D97-AF65-F5344CB8AC3E}">
        <p14:creationId xmlns:p14="http://schemas.microsoft.com/office/powerpoint/2010/main" xmlns="" val="721631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935666"/>
          </a:xfrm>
        </p:spPr>
        <p:txBody>
          <a:bodyPr>
            <a:noAutofit/>
          </a:bodyPr>
          <a:lstStyle/>
          <a:p>
            <a:pPr algn="ctr"/>
            <a:r>
              <a:rPr lang="tr-TR" sz="2200" b="1" dirty="0">
                <a:solidFill>
                  <a:schemeClr val="bg1"/>
                </a:solidFill>
                <a:latin typeface="Times New Roman" panose="02020603050405020304" pitchFamily="18" charset="0"/>
                <a:cs typeface="Times New Roman" panose="02020603050405020304" pitchFamily="18" charset="0"/>
              </a:rPr>
              <a:t>ETKİNLİKLER UYGULANIRKEN DİKKAT EDİLECEK</a:t>
            </a:r>
            <a:br>
              <a:rPr lang="tr-TR" sz="2200" b="1" dirty="0">
                <a:solidFill>
                  <a:schemeClr val="bg1"/>
                </a:solidFill>
                <a:latin typeface="Times New Roman" panose="02020603050405020304" pitchFamily="18" charset="0"/>
                <a:cs typeface="Times New Roman" panose="02020603050405020304" pitchFamily="18" charset="0"/>
              </a:rPr>
            </a:br>
            <a:r>
              <a:rPr lang="tr-TR" sz="2200" b="1" dirty="0">
                <a:solidFill>
                  <a:schemeClr val="bg1"/>
                </a:solidFill>
                <a:latin typeface="Times New Roman" panose="02020603050405020304" pitchFamily="18" charset="0"/>
                <a:cs typeface="Times New Roman" panose="02020603050405020304" pitchFamily="18" charset="0"/>
              </a:rPr>
              <a:t> NOKTALAR </a:t>
            </a:r>
            <a:endParaRPr lang="tr-TR" sz="2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382233"/>
            <a:ext cx="10515600" cy="4794730"/>
          </a:xfrm>
        </p:spPr>
        <p:txBody>
          <a:bodyPr>
            <a:normAutofit/>
          </a:bodyPr>
          <a:lstStyle/>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Uygulanacak etkinlik, sınıfın seviyesi ve öğrencilerin geçmiş yaşantılarını göz önünde bulundurarak seçilmelidir.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Uygulayıcı, hedef kitlenin gelişimsel özelliklerini, kademesini, uygulanacak etkinliğin içeriğini göz önünde bulundurarak ısınma etkinliklerini kullanabilir.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Uygulayıcı, etkinlik esnasında öğrencinin geçmiş olumsuz yaşantıları ile ilgili olarak ortaya çıkabilecek tepkilerine, olumlu geri bildirimler verebilmek için etkinlik kitabının ilgili bölümünde bulunan, konuya dair teorik bilgilendirme kısmını okumalıdır. </a:t>
            </a:r>
          </a:p>
          <a:p>
            <a:pPr>
              <a:lnSpc>
                <a:spcPct val="150000"/>
              </a:lnSpc>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55626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67833"/>
            <a:ext cx="10515600" cy="2062717"/>
          </a:xfrm>
        </p:spPr>
        <p:txBody>
          <a:bodyPr>
            <a:normAutofit/>
          </a:bodyPr>
          <a:lstStyle/>
          <a:p>
            <a:pPr algn="ctr"/>
            <a:r>
              <a:rPr lang="tr-TR" sz="2200" b="1" dirty="0">
                <a:solidFill>
                  <a:schemeClr val="bg1"/>
                </a:solidFill>
                <a:latin typeface="Times New Roman" panose="02020603050405020304" pitchFamily="18" charset="0"/>
                <a:cs typeface="Times New Roman" panose="02020603050405020304" pitchFamily="18" charset="0"/>
              </a:rPr>
              <a:t>ETKİNLİKLER UYGULANIRKEN DİKKAT EDİLECEK</a:t>
            </a:r>
            <a:br>
              <a:rPr lang="tr-TR" sz="2200" b="1" dirty="0">
                <a:solidFill>
                  <a:schemeClr val="bg1"/>
                </a:solidFill>
                <a:latin typeface="Times New Roman" panose="02020603050405020304" pitchFamily="18" charset="0"/>
                <a:cs typeface="Times New Roman" panose="02020603050405020304" pitchFamily="18" charset="0"/>
              </a:rPr>
            </a:br>
            <a:r>
              <a:rPr lang="tr-TR" sz="2200" b="1" dirty="0">
                <a:solidFill>
                  <a:schemeClr val="bg1"/>
                </a:solidFill>
                <a:latin typeface="Times New Roman" panose="02020603050405020304" pitchFamily="18" charset="0"/>
                <a:cs typeface="Times New Roman" panose="02020603050405020304" pitchFamily="18" charset="0"/>
              </a:rPr>
              <a:t> NOKTALAR </a:t>
            </a:r>
            <a:endParaRPr lang="tr-TR" sz="2200" dirty="0"/>
          </a:p>
        </p:txBody>
      </p:sp>
      <p:sp>
        <p:nvSpPr>
          <p:cNvPr id="3" name="İçerik Yer Tutucusu 2"/>
          <p:cNvSpPr>
            <a:spLocks noGrp="1"/>
          </p:cNvSpPr>
          <p:nvPr>
            <p:ph idx="1"/>
          </p:nvPr>
        </p:nvSpPr>
        <p:spPr/>
        <p:txBody>
          <a:bodyPr/>
          <a:lstStyle/>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Uygulayıcı, etkinliğe başlamadan önce, etkinlik planını gözden geçirerek o etkinliğe ait -varsa- ilave bilgi ve uyarıları dikkatle okumalıdır.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Etkinlik öncesinde uygulayıcı tarafından etkinliğe ait materyaller hazırlanmalıdır. Önerilen materyallerin temini ile ilgili okul idaresinden destek alınmalıdır.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Uygulamadan önce etkinliğe uygun ortam hazırlanmalı, sınıf düzenlenmelidir. Eğer etkinlik sınıf dışında gerçekleştirilecekse gerekli tedbirler alınmalıdır. </a:t>
            </a:r>
          </a:p>
          <a:p>
            <a:endParaRPr lang="tr-TR" dirty="0"/>
          </a:p>
        </p:txBody>
      </p:sp>
    </p:spTree>
    <p:extLst>
      <p:ext uri="{BB962C8B-B14F-4D97-AF65-F5344CB8AC3E}">
        <p14:creationId xmlns:p14="http://schemas.microsoft.com/office/powerpoint/2010/main" xmlns="" val="2971572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30298"/>
            <a:ext cx="10515600" cy="1325563"/>
          </a:xfrm>
        </p:spPr>
        <p:txBody>
          <a:bodyPr>
            <a:normAutofit/>
          </a:bodyPr>
          <a:lstStyle/>
          <a:p>
            <a:pPr algn="ctr"/>
            <a:r>
              <a:rPr lang="tr-TR" sz="2200" b="1" dirty="0">
                <a:solidFill>
                  <a:schemeClr val="bg1"/>
                </a:solidFill>
                <a:latin typeface="Times New Roman" panose="02020603050405020304" pitchFamily="18" charset="0"/>
                <a:cs typeface="Times New Roman" panose="02020603050405020304" pitchFamily="18" charset="0"/>
              </a:rPr>
              <a:t>ETKİNLİKLER UYGULANIRKEN DİKKAT EDİLECEK</a:t>
            </a:r>
            <a:br>
              <a:rPr lang="tr-TR" sz="2200" b="1" dirty="0">
                <a:solidFill>
                  <a:schemeClr val="bg1"/>
                </a:solidFill>
                <a:latin typeface="Times New Roman" panose="02020603050405020304" pitchFamily="18" charset="0"/>
                <a:cs typeface="Times New Roman" panose="02020603050405020304" pitchFamily="18" charset="0"/>
              </a:rPr>
            </a:br>
            <a:r>
              <a:rPr lang="tr-TR" sz="2200" b="1" dirty="0">
                <a:solidFill>
                  <a:schemeClr val="bg1"/>
                </a:solidFill>
                <a:latin typeface="Times New Roman" panose="02020603050405020304" pitchFamily="18" charset="0"/>
                <a:cs typeface="Times New Roman" panose="02020603050405020304" pitchFamily="18" charset="0"/>
              </a:rPr>
              <a:t> NOKTALAR </a:t>
            </a:r>
            <a:endParaRPr lang="tr-TR" sz="2200" dirty="0"/>
          </a:p>
        </p:txBody>
      </p:sp>
      <p:sp>
        <p:nvSpPr>
          <p:cNvPr id="3" name="İçerik Yer Tutucusu 2"/>
          <p:cNvSpPr>
            <a:spLocks noGrp="1"/>
          </p:cNvSpPr>
          <p:nvPr>
            <p:ph idx="1"/>
          </p:nvPr>
        </p:nvSpPr>
        <p:spPr/>
        <p:txBody>
          <a:bodyPr/>
          <a:lstStyle/>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Etkinlikler uygulanırken etkinlik için ayrılan sürenin planlanması etkinliğin amacına ulaşması açısından önemlidir. Sınıf mevcudunun fazla olduğu ve tüm öğrencilerin paylaşımlarının beklendiği etkinliklerde belirtilen süre aşılabilir.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Etkinlikler uygulanmadan önce grup içinde dil problemi yaşayabilecek öğrencilerin olabileceği göz önünde bulundurularak iletişim konusunda destek olabilecek kişilerden yardım alınmalıdır. </a:t>
            </a:r>
          </a:p>
          <a:p>
            <a:pPr algn="just">
              <a:lnSpc>
                <a:spcPct val="150000"/>
              </a:lnSpc>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Etkinlik akışında “grup oluşturur” ifadesi yer alıyorsa grup heterojen bir biçimde oluşturulmalıdır. </a:t>
            </a:r>
          </a:p>
          <a:p>
            <a:endParaRPr lang="tr-TR" dirty="0"/>
          </a:p>
        </p:txBody>
      </p:sp>
    </p:spTree>
    <p:extLst>
      <p:ext uri="{BB962C8B-B14F-4D97-AF65-F5344CB8AC3E}">
        <p14:creationId xmlns:p14="http://schemas.microsoft.com/office/powerpoint/2010/main" xmlns="" val="3045833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1090</Words>
  <Application>Microsoft Office PowerPoint</Application>
  <PresentationFormat>Özel</PresentationFormat>
  <Paragraphs>116</Paragraphs>
  <Slides>17</Slides>
  <Notes>1</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Office Teması</vt:lpstr>
      <vt:lpstr>Slayt 1</vt:lpstr>
      <vt:lpstr>PROGRAMA GENEL BAKIŞ</vt:lpstr>
      <vt:lpstr>Slayt 3</vt:lpstr>
      <vt:lpstr>Slayt 4</vt:lpstr>
      <vt:lpstr>ETKİNLİKLER UYGULANIRKEN DİKKAT EDİLECEK NOKTALAR </vt:lpstr>
      <vt:lpstr>ETKİNLİKLER UYGULANIRKEN DİKKAT EDİLECEK  NOKTALAR </vt:lpstr>
      <vt:lpstr>ETKİNLİKLER UYGULANIRKEN DİKKAT EDİLECEK  NOKTALAR </vt:lpstr>
      <vt:lpstr>ETKİNLİKLER UYGULANIRKEN DİKKAT EDİLECEK  NOKTALAR </vt:lpstr>
      <vt:lpstr>ETKİNLİKLER UYGULANIRKEN DİKKAT EDİLECEK  NOKTALAR </vt:lpstr>
      <vt:lpstr>ETKİNLİKLER UYGULANIRKEN DİKKAT EDİLECEK  NOKTALAR </vt:lpstr>
      <vt:lpstr>ETKİNLİKLER UYGULANIRKEN DİKKAT EDİLECEK  NOKTALAR </vt:lpstr>
      <vt:lpstr>ETKİNLİKLER UYGULANIRKEN DİKKAT EDİLECEK  NOKTALAR </vt:lpstr>
      <vt:lpstr>ETKİNLİKLER UYGULANIRKEN DİKKAT EDİLECEK  NOKTALAR </vt:lpstr>
      <vt:lpstr>ETKİNLİKLER UYGULANIRKEN DİKKAT EDİLECEK  NOKTALAR </vt:lpstr>
      <vt:lpstr>ETKİNLİKLER UYGULANIRKEN DİKKAT EDİLECEK  NOKTALAR </vt:lpstr>
      <vt:lpstr>ETKİNLİKLER UYGULANIRKEN DİKKAT EDİLECEK  NOKTALAR </vt:lpstr>
      <vt:lpstr>Slayt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Fatma OZKAN</dc:creator>
  <cp:lastModifiedBy>Seyma BOYUK</cp:lastModifiedBy>
  <cp:revision>16</cp:revision>
  <dcterms:created xsi:type="dcterms:W3CDTF">2019-04-11T07:11:46Z</dcterms:created>
  <dcterms:modified xsi:type="dcterms:W3CDTF">2019-04-11T10:47:58Z</dcterms:modified>
</cp:coreProperties>
</file>